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Staatliches"/>
      <p:regular r:id="rId67"/>
    </p:embeddedFont>
    <p:embeddedFont>
      <p:font typeface="Proxima Nova"/>
      <p:regular r:id="rId68"/>
      <p:bold r:id="rId69"/>
      <p:italic r:id="rId70"/>
      <p:boldItalic r:id="rId71"/>
    </p:embeddedFont>
    <p:embeddedFont>
      <p:font typeface="Source Code Pro"/>
      <p:regular r:id="rId72"/>
      <p:bold r:id="rId73"/>
      <p:italic r:id="rId74"/>
      <p:boldItalic r:id="rId75"/>
    </p:embeddedFont>
    <p:embeddedFont>
      <p:font typeface="Manrope"/>
      <p:regular r:id="rId76"/>
      <p:bold r:id="rId77"/>
    </p:embeddedFon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CodePro-bold.fntdata"/><Relationship Id="rId72" Type="http://schemas.openxmlformats.org/officeDocument/2006/relationships/font" Target="fonts/SourceCodePro-regular.fntdata"/><Relationship Id="rId31" Type="http://schemas.openxmlformats.org/officeDocument/2006/relationships/slide" Target="slides/slide25.xml"/><Relationship Id="rId75" Type="http://schemas.openxmlformats.org/officeDocument/2006/relationships/font" Target="fonts/SourceCodePro-boldItalic.fntdata"/><Relationship Id="rId30" Type="http://schemas.openxmlformats.org/officeDocument/2006/relationships/slide" Target="slides/slide24.xml"/><Relationship Id="rId74" Type="http://schemas.openxmlformats.org/officeDocument/2006/relationships/font" Target="fonts/SourceCodePro-italic.fntdata"/><Relationship Id="rId33" Type="http://schemas.openxmlformats.org/officeDocument/2006/relationships/slide" Target="slides/slide27.xml"/><Relationship Id="rId77" Type="http://schemas.openxmlformats.org/officeDocument/2006/relationships/font" Target="fonts/Manrope-bold.fntdata"/><Relationship Id="rId32" Type="http://schemas.openxmlformats.org/officeDocument/2006/relationships/slide" Target="slides/slide26.xml"/><Relationship Id="rId76" Type="http://schemas.openxmlformats.org/officeDocument/2006/relationships/font" Target="fonts/Manrope-regular.fntdata"/><Relationship Id="rId35" Type="http://schemas.openxmlformats.org/officeDocument/2006/relationships/slide" Target="slides/slide29.xml"/><Relationship Id="rId79" Type="http://schemas.openxmlformats.org/officeDocument/2006/relationships/font" Target="fonts/RobotoMono-bold.fntdata"/><Relationship Id="rId34" Type="http://schemas.openxmlformats.org/officeDocument/2006/relationships/slide" Target="slides/slide28.xml"/><Relationship Id="rId78" Type="http://schemas.openxmlformats.org/officeDocument/2006/relationships/font" Target="fonts/RobotoMono-regular.fntdata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67" Type="http://schemas.openxmlformats.org/officeDocument/2006/relationships/font" Target="fonts/Staatliches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1af7006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1af7006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a550423b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a550423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a550423b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a550423b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a550423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a550423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a550423b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a550423b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a550423b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a550423b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a550423b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a550423b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a550423b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a550423b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1af70067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a1af70067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a550423b4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a550423b4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a550423b4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a550423b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1c96a05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1c96a0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a550423b4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a550423b4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a550423b4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a550423b4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a550423b4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a550423b4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a550423b4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a550423b4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3a550423b4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3a550423b4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3a550423b4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3a550423b4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3a550423b4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3a550423b4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a550423b4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a550423b4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3a550423b4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3a550423b4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a550423b4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3a550423b4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a550423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a550423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3a550423b4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3a550423b4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3a550423b4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3a550423b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3a550423b4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3a550423b4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3a550423b4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3a550423b4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a550423b4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3a550423b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b2a4d425d5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b2a4d425d5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a1af70067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a1af70067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a1af70067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a1af70067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3a550423b4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3a550423b4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3a550423b4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3a550423b4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a550423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a550423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a550423b4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3a550423b4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3a550423b4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3a550423b4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a1c96a05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a1c96a05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a1c96a054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a1c96a054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a550423b4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3a550423b4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3a550423b4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3a550423b4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a550423b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3a550423b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a550423b4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3a550423b4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3a550423b4_0_1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3a550423b4_0_1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3a550423b4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3a550423b4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a550423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a550423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3a550423b4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3a550423b4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3a550423b4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3a550423b4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3a550423b4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3a550423b4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a550423b4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3a550423b4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3a550423b4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3a550423b4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3a550423b4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3a550423b4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3a550423b4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3a550423b4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b2c45259e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b2c45259e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b2c45259e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b2c45259e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a1af70067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a1af70067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a550423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a550423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b2c45259e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b2c45259e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1c96a05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1c96a05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1c96a054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1c96a054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a550423b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a550423b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6B8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I0pIR3xLOjHhtQjfz3rjF69D5MZquJaq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hyperlink" Target="http://www.youtube.com/watch?v=Tio8r3Zf70M" TargetMode="External"/><Relationship Id="rId7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hyperlink" Target="http://www.youtube.com/watch?v=Tio8r3Zf70M" TargetMode="External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l-YMVcvBvXha3T1Jzbofj6AIT3sgiE1V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mstat.org/asa/files/pdfs/p-valuestatement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Relationship Id="rId6" Type="http://schemas.openxmlformats.org/officeDocument/2006/relationships/hyperlink" Target="https://chefs-kiss.github.io/ML_J2026/01-EDA/hw-EDA.html#looking-at-dat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olab.research.google.com/drive/1wH5-l5oBCUKgUE4g7vF1VYDnE5Ogvc2G?usp=sharin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hyperlink" Target="http://www.youtube.com/watch?v=odzGsDTJKz4" TargetMode="External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hyperlink" Target="https://github.com/mwaskom/seaborn-data" TargetMode="External"/><Relationship Id="rId5" Type="http://schemas.openxmlformats.org/officeDocument/2006/relationships/hyperlink" Target="https://github.com/mwaskom/seaborn-data" TargetMode="External"/><Relationship Id="rId6" Type="http://schemas.openxmlformats.org/officeDocument/2006/relationships/image" Target="../media/image25.gif"/><Relationship Id="rId7" Type="http://schemas.openxmlformats.org/officeDocument/2006/relationships/image" Target="../media/image1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hyperlink" Target="https://michelf.ca/projects/sim-daltonism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uides.lib.uci.edu/datavis/do" TargetMode="External"/><Relationship Id="rId4" Type="http://schemas.openxmlformats.org/officeDocument/2006/relationships/hyperlink" Target="https://www.youtube.com/watch?v=AiD6etOB6qI" TargetMode="External"/><Relationship Id="rId9" Type="http://schemas.openxmlformats.org/officeDocument/2006/relationships/image" Target="../media/image39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atajournalism.com/read/handbook/two/working-with-data/experiencing-data/the-web-as-a-medium-for-data-visualisation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pudding.cool" TargetMode="External"/><Relationship Id="rId4" Type="http://schemas.openxmlformats.org/officeDocument/2006/relationships/image" Target="../media/image60.png"/><Relationship Id="rId5" Type="http://schemas.openxmlformats.org/officeDocument/2006/relationships/hyperlink" Target="http://www.youtube.com/watch?v=_5OympOCH8U" TargetMode="External"/><Relationship Id="rId6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matplotlib.org/stable/gallery/index" TargetMode="External"/><Relationship Id="rId4" Type="http://schemas.openxmlformats.org/officeDocument/2006/relationships/hyperlink" Target="https://matplotlib.org/stable/gallery/color/named_colors.html" TargetMode="External"/><Relationship Id="rId5" Type="http://schemas.openxmlformats.org/officeDocument/2006/relationships/hyperlink" Target="https://seaborn.pydata.org/tutorial/distributions.html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lotnine.org/gallery/" TargetMode="External"/><Relationship Id="rId4" Type="http://schemas.openxmlformats.org/officeDocument/2006/relationships/hyperlink" Target="https://seaborn.pydata.org/tutorial/distributions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seaborn.pydata.org/generated/seaborn.histplot.html#seaborn-histplot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pandas.pydata.org/docs/reference/api/pandas.DataFrame.plot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hyperlink" Target="https://pandas.pydata.org/docs/reference/api/pandas.DataFrame.plot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odzGsDTJKz4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Relationship Id="rId4" Type="http://schemas.openxmlformats.org/officeDocument/2006/relationships/hyperlink" Target="https://seaborn.pydata.org/generated/seaborn.scatterplot.html#seaborn-scatterplot" TargetMode="External"/><Relationship Id="rId5" Type="http://schemas.openxmlformats.org/officeDocument/2006/relationships/image" Target="../media/image53.png"/><Relationship Id="rId6" Type="http://schemas.openxmlformats.org/officeDocument/2006/relationships/hyperlink" Target="https://pandas.pydata.org/docs/reference/api/pandas.DataFrame.plot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seaborn.pydata.org/generated/seaborn.lmplot.html" TargetMode="External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Relationship Id="rId4" Type="http://schemas.openxmlformats.org/officeDocument/2006/relationships/hyperlink" Target="https://seaborn.pydata.org/tutorial/categorical.html#boxplots" TargetMode="External"/><Relationship Id="rId5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youtube.com/watch?v=_5OympOCH8U" TargetMode="External"/><Relationship Id="rId4" Type="http://schemas.openxmlformats.org/officeDocument/2006/relationships/image" Target="../media/image3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youtube.com/watch?v=S-4hwfyK-XQ" TargetMode="External"/><Relationship Id="rId4" Type="http://schemas.openxmlformats.org/officeDocument/2006/relationships/image" Target="../media/image5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jpg"/><Relationship Id="rId4" Type="http://schemas.openxmlformats.org/officeDocument/2006/relationships/hyperlink" Target="https://chefs-kiss.github.io/ML_J2026/" TargetMode="External"/><Relationship Id="rId5" Type="http://schemas.openxmlformats.org/officeDocument/2006/relationships/hyperlink" Target="http://www.youtube.com/watch?v=4xDzrJKXOOY" TargetMode="External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jpg"/><Relationship Id="rId4" Type="http://schemas.openxmlformats.org/officeDocument/2006/relationships/hyperlink" Target="https://chefs-kiss.github.io/ML_J2026/" TargetMode="External"/><Relationship Id="rId5" Type="http://schemas.openxmlformats.org/officeDocument/2006/relationships/hyperlink" Target="http://www.youtube.com/watch?v=4xDzrJKXOOY" TargetMode="External"/><Relationship Id="rId6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99" name="Google Shape;99;p25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EDA</a:t>
            </a:r>
            <a:r>
              <a:rPr b="1" lang="en" sz="44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4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Exploring data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workflow, feature selection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3412650" y="4095700"/>
            <a:ext cx="2166300" cy="695100"/>
          </a:xfrm>
          <a:prstGeom prst="rect">
            <a:avLst/>
          </a:prstGeom>
          <a:solidFill>
            <a:srgbClr val="FE93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Clustering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539725" y="4095700"/>
            <a:ext cx="2166300" cy="695100"/>
          </a:xfrm>
          <a:prstGeom prst="rect">
            <a:avLst/>
          </a:prstGeom>
          <a:solidFill>
            <a:srgbClr val="AE7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Classification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6373600" y="4095700"/>
            <a:ext cx="2166300" cy="695100"/>
          </a:xfrm>
          <a:prstGeom prst="rect">
            <a:avLst/>
          </a:prstGeom>
          <a:solidFill>
            <a:srgbClr val="8494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Reinforcement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11700" y="588375"/>
            <a:ext cx="274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Teach model to give accurate 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predictions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on new unseen data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Labeled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data (has </a:t>
            </a: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target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Classifying images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Language translation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Predicting housing prices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 detection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Classifying mushrooms as poisonous/edible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3198600" y="560525"/>
            <a:ext cx="274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Teach model to discover </a:t>
            </a: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groups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and patterns </a:t>
            </a:r>
            <a:endParaRPr b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Unlabeled</a:t>
            </a: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data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Outliers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signals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Topic modeling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Recommender systems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</a:t>
            </a: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tion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Grouping mushrooms by characteristics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6152100" y="560525"/>
            <a:ext cx="274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Reinforcement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Teach an agent about the world by rewarding good behavior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go/chess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design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predator/prey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Flowchart</a:t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3565625" y="1252025"/>
            <a:ext cx="1767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Need to reduce dimensionality?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3565625" y="3702875"/>
            <a:ext cx="1767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Predicting a Numeric Value?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3565625" y="2553650"/>
            <a:ext cx="17676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Has a Target Variable?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457525" y="1861625"/>
            <a:ext cx="2166300" cy="1091100"/>
          </a:xfrm>
          <a:prstGeom prst="rect">
            <a:avLst/>
          </a:prstGeom>
          <a:solidFill>
            <a:srgbClr val="FE93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Clustering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6046425" y="1090850"/>
            <a:ext cx="1941900" cy="1091100"/>
          </a:xfrm>
          <a:prstGeom prst="rect">
            <a:avLst/>
          </a:prstGeom>
          <a:solidFill>
            <a:srgbClr val="FE93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Dimensionality Reduction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457525" y="3474275"/>
            <a:ext cx="2166300" cy="948000"/>
          </a:xfrm>
          <a:prstGeom prst="rect">
            <a:avLst/>
          </a:prstGeom>
          <a:solidFill>
            <a:srgbClr val="AE7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Classification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275025" y="3474275"/>
            <a:ext cx="1848000" cy="948000"/>
          </a:xfrm>
          <a:prstGeom prst="rect">
            <a:avLst/>
          </a:prstGeom>
          <a:solidFill>
            <a:srgbClr val="AE7E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Supervised</a:t>
            </a: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Regression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9" name="Google Shape;329;p35"/>
          <p:cNvCxnSpPr>
            <a:stCxn id="322" idx="3"/>
            <a:endCxn id="326" idx="1"/>
          </p:cNvCxnSpPr>
          <p:nvPr/>
        </p:nvCxnSpPr>
        <p:spPr>
          <a:xfrm>
            <a:off x="5333225" y="1538375"/>
            <a:ext cx="713100" cy="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5"/>
          <p:cNvCxnSpPr>
            <a:stCxn id="322" idx="2"/>
            <a:endCxn id="324" idx="0"/>
          </p:cNvCxnSpPr>
          <p:nvPr/>
        </p:nvCxnSpPr>
        <p:spPr>
          <a:xfrm>
            <a:off x="4449425" y="1824725"/>
            <a:ext cx="0" cy="7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35"/>
          <p:cNvCxnSpPr>
            <a:stCxn id="324" idx="1"/>
            <a:endCxn id="325" idx="3"/>
          </p:cNvCxnSpPr>
          <p:nvPr/>
        </p:nvCxnSpPr>
        <p:spPr>
          <a:xfrm rot="10800000">
            <a:off x="2623925" y="2407100"/>
            <a:ext cx="941700" cy="4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5"/>
          <p:cNvCxnSpPr>
            <a:stCxn id="324" idx="0"/>
            <a:endCxn id="326" idx="2"/>
          </p:cNvCxnSpPr>
          <p:nvPr/>
        </p:nvCxnSpPr>
        <p:spPr>
          <a:xfrm flipH="1" rot="10800000">
            <a:off x="4449425" y="2181950"/>
            <a:ext cx="25680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3" name="Google Shape;333;p35"/>
          <p:cNvCxnSpPr>
            <a:stCxn id="323" idx="1"/>
            <a:endCxn id="327" idx="3"/>
          </p:cNvCxnSpPr>
          <p:nvPr/>
        </p:nvCxnSpPr>
        <p:spPr>
          <a:xfrm rot="10800000">
            <a:off x="2623925" y="3948425"/>
            <a:ext cx="941700" cy="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35"/>
          <p:cNvCxnSpPr>
            <a:stCxn id="323" idx="3"/>
            <a:endCxn id="328" idx="1"/>
          </p:cNvCxnSpPr>
          <p:nvPr/>
        </p:nvCxnSpPr>
        <p:spPr>
          <a:xfrm flipH="1" rot="10800000">
            <a:off x="5333225" y="3948425"/>
            <a:ext cx="941700" cy="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35"/>
          <p:cNvCxnSpPr>
            <a:stCxn id="324" idx="2"/>
            <a:endCxn id="323" idx="0"/>
          </p:cNvCxnSpPr>
          <p:nvPr/>
        </p:nvCxnSpPr>
        <p:spPr>
          <a:xfrm>
            <a:off x="4449425" y="3126350"/>
            <a:ext cx="0" cy="5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5"/>
          <p:cNvSpPr txBox="1"/>
          <p:nvPr/>
        </p:nvSpPr>
        <p:spPr>
          <a:xfrm>
            <a:off x="5510875" y="1252025"/>
            <a:ext cx="2949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4419600" y="3200713"/>
            <a:ext cx="4272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5611975" y="3596825"/>
            <a:ext cx="2319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409550" y="1923375"/>
            <a:ext cx="2949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2935475" y="2221325"/>
            <a:ext cx="2949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2947275" y="3624875"/>
            <a:ext cx="2949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idx="1" type="body"/>
          </p:nvPr>
        </p:nvSpPr>
        <p:spPr>
          <a:xfrm>
            <a:off x="616500" y="1457275"/>
            <a:ext cx="3626100" cy="2547300"/>
          </a:xfrm>
          <a:prstGeom prst="rect">
            <a:avLst/>
          </a:prstGeom>
          <a:ln cap="flat" cmpd="sng" w="28575">
            <a:solidFill>
              <a:srgbClr val="AE7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2"/>
                </a:solidFill>
              </a:rPr>
              <a:t>Supervised Regression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Target variable: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Feature set: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Model rationale: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47" name="Google Shape;347;p36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67700"/>
            <a:ext cx="912175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1223875" y="415200"/>
            <a:ext cx="6735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So what can you do with penguin data? Grab a partner, and spend five minutes creating an idea for each of the model types below. Once your group has this filled out, add your ideas to a board (each person does an approach)</a:t>
            </a:r>
            <a:endParaRPr/>
          </a:p>
        </p:txBody>
      </p:sp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4783875" y="1445875"/>
            <a:ext cx="3626100" cy="2547300"/>
          </a:xfrm>
          <a:prstGeom prst="rect">
            <a:avLst/>
          </a:prstGeom>
          <a:ln cap="flat" cmpd="sng" w="28575">
            <a:solidFill>
              <a:srgbClr val="FE93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Unsupervised Clustering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Target variable: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Feature set: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Model rationale: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303000" y="48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</a:t>
            </a:r>
            <a:endParaRPr/>
          </a:p>
        </p:txBody>
      </p:sp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242075" y="1152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single algorithm can solve all problems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Algorithm choice has consequences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Important to know pitfalls to help mitigate bias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303000" y="48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learn all of this when genAI exists?</a:t>
            </a:r>
            <a:endParaRPr/>
          </a:p>
        </p:txBody>
      </p:sp>
      <p:sp>
        <p:nvSpPr>
          <p:cNvPr id="361" name="Google Shape;361;p38"/>
          <p:cNvSpPr txBox="1"/>
          <p:nvPr>
            <p:ph idx="1" type="body"/>
          </p:nvPr>
        </p:nvSpPr>
        <p:spPr>
          <a:xfrm>
            <a:off x="242075" y="1152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know foundations in order to understand how model can generate new data from learned patterns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Understand complex architectures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Interpretability, bias, and ethics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Appropriate applications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767700" y="704775"/>
            <a:ext cx="375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feature types can be…</a:t>
            </a:r>
            <a:endParaRPr sz="2220"/>
          </a:p>
        </p:txBody>
      </p:sp>
      <p:sp>
        <p:nvSpPr>
          <p:cNvPr id="367" name="Google Shape;367;p39"/>
          <p:cNvSpPr/>
          <p:nvPr/>
        </p:nvSpPr>
        <p:spPr>
          <a:xfrm>
            <a:off x="771450" y="3436774"/>
            <a:ext cx="1584300" cy="3897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2405700" y="3436774"/>
            <a:ext cx="4989000" cy="243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7444650" y="3624325"/>
            <a:ext cx="841200" cy="202200"/>
          </a:xfrm>
          <a:prstGeom prst="rect">
            <a:avLst/>
          </a:prstGeom>
          <a:solidFill>
            <a:srgbClr val="3747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56387" l="0" r="0" t="0"/>
          <a:stretch/>
        </p:blipFill>
        <p:spPr>
          <a:xfrm>
            <a:off x="771450" y="3922000"/>
            <a:ext cx="7462876" cy="9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/>
          <p:nvPr/>
        </p:nvSpPr>
        <p:spPr>
          <a:xfrm>
            <a:off x="2405700" y="3680673"/>
            <a:ext cx="2500200" cy="145800"/>
          </a:xfrm>
          <a:prstGeom prst="rect">
            <a:avLst/>
          </a:prstGeom>
          <a:solidFill>
            <a:srgbClr val="7940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4905900" y="3680673"/>
            <a:ext cx="2488800" cy="145800"/>
          </a:xfrm>
          <a:prstGeom prst="rect">
            <a:avLst/>
          </a:prstGeom>
          <a:solidFill>
            <a:srgbClr val="C6B8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discrete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7444650" y="3436774"/>
            <a:ext cx="841200" cy="2022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4590600" y="510175"/>
            <a:ext cx="3754500" cy="1651800"/>
          </a:xfrm>
          <a:prstGeom prst="rect">
            <a:avLst/>
          </a:prstGeom>
          <a:solidFill>
            <a:srgbClr val="A9AA35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finitely many values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Ex: animals: dog, cat, iguana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Ordinal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categorical, but with natural order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Ex: sizing: small, medium, large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794100" y="1387725"/>
            <a:ext cx="3701700" cy="16518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: numeric values</a:t>
            </a:r>
            <a:endParaRPr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Ex: quiz scores: 7, 24, 35</a:t>
            </a:r>
            <a:endParaRPr b="1"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</a:t>
            </a: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: real numeric values (decimal)</a:t>
            </a:r>
            <a:endParaRPr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Ex: weights of hamsters: 4.23, 3.2</a:t>
            </a:r>
            <a:endParaRPr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4590600" y="2223825"/>
            <a:ext cx="3754500" cy="8157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Binary</a:t>
            </a: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: two options (usually 0 and 1)</a:t>
            </a:r>
            <a:endParaRPr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Ex: sex: Male, Female </a:t>
            </a:r>
            <a:endParaRPr sz="15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337900" y="1347125"/>
            <a:ext cx="4980900" cy="2168100"/>
          </a:xfrm>
          <a:prstGeom prst="rect">
            <a:avLst/>
          </a:prstGeom>
          <a:noFill/>
          <a:ln cap="flat" cmpd="sng" w="38100">
            <a:solidFill>
              <a:srgbClr val="A9AA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2184825" y="2424950"/>
            <a:ext cx="2796900" cy="824700"/>
          </a:xfrm>
          <a:prstGeom prst="rect">
            <a:avLst/>
          </a:prstGeom>
          <a:noFill/>
          <a:ln cap="flat" cmpd="sng" w="38100">
            <a:solidFill>
              <a:srgbClr val="1880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1913450" y="2501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Ordinal</a:t>
            </a:r>
            <a:endParaRPr/>
          </a:p>
        </p:txBody>
      </p:sp>
      <p:sp>
        <p:nvSpPr>
          <p:cNvPr id="384" name="Google Shape;384;p40"/>
          <p:cNvSpPr/>
          <p:nvPr/>
        </p:nvSpPr>
        <p:spPr>
          <a:xfrm>
            <a:off x="4029700" y="650750"/>
            <a:ext cx="4417800" cy="3441600"/>
          </a:xfrm>
          <a:prstGeom prst="rect">
            <a:avLst/>
          </a:prstGeom>
          <a:noFill/>
          <a:ln cap="flat" cmpd="sng" w="38100">
            <a:solidFill>
              <a:srgbClr val="949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5745325" y="2052750"/>
            <a:ext cx="2401500" cy="1661700"/>
          </a:xfrm>
          <a:prstGeom prst="rect">
            <a:avLst/>
          </a:prstGeom>
          <a:noFill/>
          <a:ln cap="flat" cmpd="sng" w="38100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</a:t>
            </a:r>
            <a:endParaRPr/>
          </a:p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4121613" y="4363775"/>
            <a:ext cx="35040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use titanic data to group feature types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410625" y="1173450"/>
            <a:ext cx="36588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299175" y="268100"/>
            <a:ext cx="35769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PassengerId, Survived, Pclass, Name, Sex, Age, SibSp, Parch, Ticket, Fare, Cabin, Embarked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676450" y="3810400"/>
            <a:ext cx="3000000" cy="981600"/>
          </a:xfrm>
          <a:prstGeom prst="rect">
            <a:avLst/>
          </a:prstGeom>
          <a:noFill/>
          <a:ln cap="flat" cmpd="sng" w="2857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None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90" name="Google Shape;390;p40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0775" y="4467700"/>
            <a:ext cx="912175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5219700" y="7880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/>
          </a:p>
        </p:txBody>
      </p:sp>
      <p:sp>
        <p:nvSpPr>
          <p:cNvPr id="392" name="Google Shape;392;p40"/>
          <p:cNvSpPr txBox="1"/>
          <p:nvPr/>
        </p:nvSpPr>
        <p:spPr>
          <a:xfrm>
            <a:off x="862400" y="148785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4207075" y="1487850"/>
            <a:ext cx="912300" cy="791400"/>
          </a:xfrm>
          <a:prstGeom prst="rect">
            <a:avLst/>
          </a:prstGeom>
          <a:noFill/>
          <a:ln cap="flat" cmpd="sng" w="28575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398" name="Google Shape;398;p41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EDA</a:t>
            </a:r>
            <a:r>
              <a:rPr b="1" lang="en" sz="44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4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Exploring data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Statistics: descriptive, distributions, tests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</a:t>
            </a:r>
            <a:endParaRPr/>
          </a:p>
        </p:txBody>
      </p:sp>
      <p:sp>
        <p:nvSpPr>
          <p:cNvPr id="410" name="Google Shape;410;p43"/>
          <p:cNvSpPr txBox="1"/>
          <p:nvPr>
            <p:ph idx="1" type="body"/>
          </p:nvPr>
        </p:nvSpPr>
        <p:spPr>
          <a:xfrm>
            <a:off x="311700" y="1152475"/>
            <a:ext cx="8600100" cy="3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For each of the following plots, describe what you see. Use relevant statistical terminology if you can remember it.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In your own words, describe mean, median, mode, and standard deviation.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What are methods used to see whether there are differences among groups?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475" y="1748325"/>
            <a:ext cx="2628092" cy="17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225" y="1741138"/>
            <a:ext cx="2742350" cy="18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75" y="1758825"/>
            <a:ext cx="2628100" cy="17170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414" name="Google Shape;414;p43" title="3 Minute Timer Relaxing Music Lofi Fish Background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1292" y="4336700"/>
            <a:ext cx="10181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1597575" y="900350"/>
            <a:ext cx="22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Warm-up</a:t>
            </a:r>
            <a:endParaRPr sz="332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621100" y="1677625"/>
            <a:ext cx="4093200" cy="25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 stranger barrels up and shows you this picture of some blueberry pastries, saying “Can you help me? I want to make these but I don’t know where to start??”.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You’re flattered… and slightly terrified.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You don’t have time to teach a full baking masterclass, but you decide to drop just enough info so they can figure it out on their own and leave you in p</a:t>
            </a:r>
            <a:r>
              <a:rPr lang="en">
                <a:solidFill>
                  <a:schemeClr val="lt2"/>
                </a:solidFill>
              </a:rPr>
              <a:t>e</a:t>
            </a:r>
            <a:r>
              <a:rPr lang="en">
                <a:solidFill>
                  <a:schemeClr val="lt2"/>
                </a:solidFill>
              </a:rPr>
              <a:t>ace.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What do you say to them?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07" name="Google Shape;107;p26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000" y="4555700"/>
            <a:ext cx="680775" cy="3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725" y="167762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we be on the lookout for?</a:t>
            </a:r>
            <a:endParaRPr/>
          </a:p>
        </p:txBody>
      </p:sp>
      <p:sp>
        <p:nvSpPr>
          <p:cNvPr id="420" name="Google Shape;420;p44"/>
          <p:cNvSpPr txBox="1"/>
          <p:nvPr/>
        </p:nvSpPr>
        <p:spPr>
          <a:xfrm>
            <a:off x="5096400" y="2472575"/>
            <a:ext cx="3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which categories could be combined?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4959600" y="1282825"/>
            <a:ext cx="3396000" cy="5727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573650" y="1282825"/>
            <a:ext cx="3315600" cy="572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23" name="Google Shape;423;p44"/>
          <p:cNvGrpSpPr/>
          <p:nvPr/>
        </p:nvGrpSpPr>
        <p:grpSpPr>
          <a:xfrm>
            <a:off x="573650" y="2025075"/>
            <a:ext cx="3396000" cy="1072800"/>
            <a:chOff x="573650" y="2025075"/>
            <a:chExt cx="3396000" cy="1072800"/>
          </a:xfrm>
        </p:grpSpPr>
        <p:sp>
          <p:nvSpPr>
            <p:cNvPr id="424" name="Google Shape;424;p44"/>
            <p:cNvSpPr/>
            <p:nvPr/>
          </p:nvSpPr>
          <p:spPr>
            <a:xfrm>
              <a:off x="573650" y="2025075"/>
              <a:ext cx="3396000" cy="1072800"/>
            </a:xfrm>
            <a:prstGeom prst="rect">
              <a:avLst/>
            </a:prstGeom>
            <a:solidFill>
              <a:srgbClr val="999999">
                <a:alpha val="33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 txBox="1"/>
            <p:nvPr/>
          </p:nvSpPr>
          <p:spPr>
            <a:xfrm>
              <a:off x="748125" y="20383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are distributions normal or skewed?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6" name="Google Shape;426;p44"/>
          <p:cNvSpPr txBox="1"/>
          <p:nvPr/>
        </p:nvSpPr>
        <p:spPr>
          <a:xfrm>
            <a:off x="721925" y="2621375"/>
            <a:ext cx="33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any features needing transformation?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27" name="Google Shape;427;p44"/>
          <p:cNvGrpSpPr/>
          <p:nvPr/>
        </p:nvGrpSpPr>
        <p:grpSpPr>
          <a:xfrm>
            <a:off x="4959600" y="4007638"/>
            <a:ext cx="3872700" cy="1012038"/>
            <a:chOff x="4959600" y="3169438"/>
            <a:chExt cx="3872700" cy="1012038"/>
          </a:xfrm>
        </p:grpSpPr>
        <p:sp>
          <p:nvSpPr>
            <p:cNvPr id="428" name="Google Shape;428;p44"/>
            <p:cNvSpPr/>
            <p:nvPr/>
          </p:nvSpPr>
          <p:spPr>
            <a:xfrm>
              <a:off x="4959600" y="3174075"/>
              <a:ext cx="3396000" cy="1007400"/>
            </a:xfrm>
            <a:prstGeom prst="rect">
              <a:avLst/>
            </a:prstGeom>
            <a:solidFill>
              <a:srgbClr val="999999">
                <a:alpha val="33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 txBox="1"/>
            <p:nvPr/>
          </p:nvSpPr>
          <p:spPr>
            <a:xfrm>
              <a:off x="5096400" y="3169438"/>
              <a:ext cx="373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which categories underrepresented?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0" name="Google Shape;430;p44"/>
          <p:cNvSpPr txBox="1"/>
          <p:nvPr/>
        </p:nvSpPr>
        <p:spPr>
          <a:xfrm>
            <a:off x="5096400" y="4475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should sampling occur?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44"/>
          <p:cNvGrpSpPr/>
          <p:nvPr/>
        </p:nvGrpSpPr>
        <p:grpSpPr>
          <a:xfrm>
            <a:off x="4959600" y="2009613"/>
            <a:ext cx="3396000" cy="1007413"/>
            <a:chOff x="4959600" y="2009613"/>
            <a:chExt cx="3396000" cy="1007413"/>
          </a:xfrm>
        </p:grpSpPr>
        <p:sp>
          <p:nvSpPr>
            <p:cNvPr id="432" name="Google Shape;432;p44"/>
            <p:cNvSpPr/>
            <p:nvPr/>
          </p:nvSpPr>
          <p:spPr>
            <a:xfrm>
              <a:off x="4959600" y="2009625"/>
              <a:ext cx="3396000" cy="1007400"/>
            </a:xfrm>
            <a:prstGeom prst="rect">
              <a:avLst/>
            </a:prstGeom>
            <a:solidFill>
              <a:srgbClr val="999999">
                <a:alpha val="33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 txBox="1"/>
            <p:nvPr/>
          </p:nvSpPr>
          <p:spPr>
            <a:xfrm>
              <a:off x="5096400" y="2009613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balanced or unbalanced?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34" name="Google Shape;434;p44"/>
          <p:cNvGrpSpPr/>
          <p:nvPr/>
        </p:nvGrpSpPr>
        <p:grpSpPr>
          <a:xfrm>
            <a:off x="787900" y="3299175"/>
            <a:ext cx="872700" cy="1096600"/>
            <a:chOff x="483100" y="3451575"/>
            <a:chExt cx="872700" cy="1096600"/>
          </a:xfrm>
        </p:grpSpPr>
        <p:grpSp>
          <p:nvGrpSpPr>
            <p:cNvPr id="435" name="Google Shape;435;p44"/>
            <p:cNvGrpSpPr/>
            <p:nvPr/>
          </p:nvGrpSpPr>
          <p:grpSpPr>
            <a:xfrm>
              <a:off x="565200" y="3451575"/>
              <a:ext cx="682500" cy="772600"/>
              <a:chOff x="565200" y="3451575"/>
              <a:chExt cx="682500" cy="772600"/>
            </a:xfrm>
          </p:grpSpPr>
          <p:sp>
            <p:nvSpPr>
              <p:cNvPr id="436" name="Google Shape;436;p44"/>
              <p:cNvSpPr/>
              <p:nvPr/>
            </p:nvSpPr>
            <p:spPr>
              <a:xfrm>
                <a:off x="565200" y="4036500"/>
                <a:ext cx="97500" cy="18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4"/>
              <p:cNvSpPr/>
              <p:nvPr/>
            </p:nvSpPr>
            <p:spPr>
              <a:xfrm>
                <a:off x="662700" y="378742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4"/>
              <p:cNvSpPr/>
              <p:nvPr/>
            </p:nvSpPr>
            <p:spPr>
              <a:xfrm>
                <a:off x="760200" y="3585175"/>
                <a:ext cx="97500" cy="639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>
                <a:off x="857700" y="3451575"/>
                <a:ext cx="97500" cy="772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4"/>
              <p:cNvSpPr/>
              <p:nvPr/>
            </p:nvSpPr>
            <p:spPr>
              <a:xfrm>
                <a:off x="955200" y="3585075"/>
                <a:ext cx="97500" cy="639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4"/>
              <p:cNvSpPr/>
              <p:nvPr/>
            </p:nvSpPr>
            <p:spPr>
              <a:xfrm>
                <a:off x="1052700" y="378742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4"/>
              <p:cNvSpPr/>
              <p:nvPr/>
            </p:nvSpPr>
            <p:spPr>
              <a:xfrm>
                <a:off x="1150200" y="4037925"/>
                <a:ext cx="97500" cy="18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3" name="Google Shape;443;p44"/>
            <p:cNvSpPr txBox="1"/>
            <p:nvPr/>
          </p:nvSpPr>
          <p:spPr>
            <a:xfrm>
              <a:off x="483100" y="4147975"/>
              <a:ext cx="8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normal</a:t>
              </a:r>
              <a:endParaRPr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444" name="Google Shape;444;p44"/>
          <p:cNvGrpSpPr/>
          <p:nvPr/>
        </p:nvGrpSpPr>
        <p:grpSpPr>
          <a:xfrm>
            <a:off x="1787500" y="3374025"/>
            <a:ext cx="872700" cy="1021750"/>
            <a:chOff x="483100" y="3526425"/>
            <a:chExt cx="872700" cy="1021750"/>
          </a:xfrm>
        </p:grpSpPr>
        <p:grpSp>
          <p:nvGrpSpPr>
            <p:cNvPr id="445" name="Google Shape;445;p44"/>
            <p:cNvGrpSpPr/>
            <p:nvPr/>
          </p:nvGrpSpPr>
          <p:grpSpPr>
            <a:xfrm>
              <a:off x="565200" y="3526425"/>
              <a:ext cx="682500" cy="697800"/>
              <a:chOff x="565200" y="3526425"/>
              <a:chExt cx="682500" cy="697800"/>
            </a:xfrm>
          </p:grpSpPr>
          <p:sp>
            <p:nvSpPr>
              <p:cNvPr id="446" name="Google Shape;446;p44"/>
              <p:cNvSpPr/>
              <p:nvPr/>
            </p:nvSpPr>
            <p:spPr>
              <a:xfrm>
                <a:off x="565200" y="4147975"/>
                <a:ext cx="97500" cy="74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4"/>
              <p:cNvSpPr/>
              <p:nvPr/>
            </p:nvSpPr>
            <p:spPr>
              <a:xfrm>
                <a:off x="662700" y="4037925"/>
                <a:ext cx="97500" cy="18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4"/>
              <p:cNvSpPr/>
              <p:nvPr/>
            </p:nvSpPr>
            <p:spPr>
              <a:xfrm>
                <a:off x="760200" y="3955425"/>
                <a:ext cx="97500" cy="26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4"/>
              <p:cNvSpPr/>
              <p:nvPr/>
            </p:nvSpPr>
            <p:spPr>
              <a:xfrm>
                <a:off x="857700" y="378757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4"/>
              <p:cNvSpPr/>
              <p:nvPr/>
            </p:nvSpPr>
            <p:spPr>
              <a:xfrm>
                <a:off x="955200" y="3526425"/>
                <a:ext cx="97500" cy="69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4"/>
              <p:cNvSpPr/>
              <p:nvPr/>
            </p:nvSpPr>
            <p:spPr>
              <a:xfrm>
                <a:off x="1052700" y="3651350"/>
                <a:ext cx="97500" cy="57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1150200" y="3955125"/>
                <a:ext cx="97500" cy="26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44"/>
            <p:cNvSpPr txBox="1"/>
            <p:nvPr/>
          </p:nvSpPr>
          <p:spPr>
            <a:xfrm>
              <a:off x="483100" y="4147975"/>
              <a:ext cx="8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left skew</a:t>
              </a:r>
              <a:endParaRPr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454" name="Google Shape;454;p44"/>
          <p:cNvGrpSpPr/>
          <p:nvPr/>
        </p:nvGrpSpPr>
        <p:grpSpPr>
          <a:xfrm>
            <a:off x="2776750" y="3374025"/>
            <a:ext cx="960600" cy="1041800"/>
            <a:chOff x="2548150" y="3526425"/>
            <a:chExt cx="960600" cy="1041800"/>
          </a:xfrm>
        </p:grpSpPr>
        <p:grpSp>
          <p:nvGrpSpPr>
            <p:cNvPr id="455" name="Google Shape;455;p44"/>
            <p:cNvGrpSpPr/>
            <p:nvPr/>
          </p:nvGrpSpPr>
          <p:grpSpPr>
            <a:xfrm flipH="1">
              <a:off x="2671126" y="3526425"/>
              <a:ext cx="669601" cy="697800"/>
              <a:chOff x="565200" y="3526425"/>
              <a:chExt cx="682500" cy="697800"/>
            </a:xfrm>
          </p:grpSpPr>
          <p:sp>
            <p:nvSpPr>
              <p:cNvPr id="456" name="Google Shape;456;p44"/>
              <p:cNvSpPr/>
              <p:nvPr/>
            </p:nvSpPr>
            <p:spPr>
              <a:xfrm>
                <a:off x="565200" y="4147975"/>
                <a:ext cx="97500" cy="744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4"/>
              <p:cNvSpPr/>
              <p:nvPr/>
            </p:nvSpPr>
            <p:spPr>
              <a:xfrm>
                <a:off x="662700" y="4037925"/>
                <a:ext cx="97500" cy="186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4"/>
              <p:cNvSpPr/>
              <p:nvPr/>
            </p:nvSpPr>
            <p:spPr>
              <a:xfrm>
                <a:off x="760200" y="3955425"/>
                <a:ext cx="97500" cy="26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857700" y="378757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4"/>
              <p:cNvSpPr/>
              <p:nvPr/>
            </p:nvSpPr>
            <p:spPr>
              <a:xfrm>
                <a:off x="955197" y="3526425"/>
                <a:ext cx="97500" cy="697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4"/>
              <p:cNvSpPr/>
              <p:nvPr/>
            </p:nvSpPr>
            <p:spPr>
              <a:xfrm>
                <a:off x="1052690" y="3651350"/>
                <a:ext cx="97500" cy="572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4"/>
              <p:cNvSpPr/>
              <p:nvPr/>
            </p:nvSpPr>
            <p:spPr>
              <a:xfrm>
                <a:off x="1150200" y="3955125"/>
                <a:ext cx="97500" cy="26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3" name="Google Shape;463;p44"/>
            <p:cNvSpPr txBox="1"/>
            <p:nvPr/>
          </p:nvSpPr>
          <p:spPr>
            <a:xfrm>
              <a:off x="2548150" y="4168025"/>
              <a:ext cx="96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right skew</a:t>
              </a:r>
              <a:endParaRPr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sp>
        <p:nvSpPr>
          <p:cNvPr id="464" name="Google Shape;464;p44"/>
          <p:cNvSpPr txBox="1"/>
          <p:nvPr/>
        </p:nvSpPr>
        <p:spPr>
          <a:xfrm>
            <a:off x="573650" y="4395775"/>
            <a:ext cx="3396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some algorithms do poorly on skewed data, so we usually transform these during data cleaning </a:t>
            </a:r>
            <a:endParaRPr sz="1100"/>
          </a:p>
        </p:txBody>
      </p:sp>
      <p:grpSp>
        <p:nvGrpSpPr>
          <p:cNvPr id="465" name="Google Shape;465;p44"/>
          <p:cNvGrpSpPr/>
          <p:nvPr/>
        </p:nvGrpSpPr>
        <p:grpSpPr>
          <a:xfrm>
            <a:off x="4959604" y="3190613"/>
            <a:ext cx="1294738" cy="795850"/>
            <a:chOff x="350349" y="3740300"/>
            <a:chExt cx="872700" cy="795850"/>
          </a:xfrm>
        </p:grpSpPr>
        <p:grpSp>
          <p:nvGrpSpPr>
            <p:cNvPr id="466" name="Google Shape;466;p44"/>
            <p:cNvGrpSpPr/>
            <p:nvPr/>
          </p:nvGrpSpPr>
          <p:grpSpPr>
            <a:xfrm>
              <a:off x="565195" y="3740300"/>
              <a:ext cx="392905" cy="483625"/>
              <a:chOff x="565195" y="3740300"/>
              <a:chExt cx="392905" cy="483625"/>
            </a:xfrm>
          </p:grpSpPr>
          <p:sp>
            <p:nvSpPr>
              <p:cNvPr id="467" name="Google Shape;467;p44"/>
              <p:cNvSpPr/>
              <p:nvPr/>
            </p:nvSpPr>
            <p:spPr>
              <a:xfrm>
                <a:off x="565195" y="3740300"/>
                <a:ext cx="97500" cy="482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4"/>
              <p:cNvSpPr/>
              <p:nvPr/>
            </p:nvSpPr>
            <p:spPr>
              <a:xfrm>
                <a:off x="662700" y="378742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4"/>
              <p:cNvSpPr/>
              <p:nvPr/>
            </p:nvSpPr>
            <p:spPr>
              <a:xfrm>
                <a:off x="760185" y="3787425"/>
                <a:ext cx="97500" cy="436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4"/>
              <p:cNvSpPr/>
              <p:nvPr/>
            </p:nvSpPr>
            <p:spPr>
              <a:xfrm>
                <a:off x="860599" y="3823725"/>
                <a:ext cx="97500" cy="400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p44"/>
            <p:cNvSpPr txBox="1"/>
            <p:nvPr/>
          </p:nvSpPr>
          <p:spPr>
            <a:xfrm>
              <a:off x="350349" y="4135950"/>
              <a:ext cx="8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balanced</a:t>
              </a:r>
              <a:endParaRPr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472" name="Google Shape;472;p44"/>
          <p:cNvGrpSpPr/>
          <p:nvPr/>
        </p:nvGrpSpPr>
        <p:grpSpPr>
          <a:xfrm>
            <a:off x="6010229" y="3190600"/>
            <a:ext cx="1294738" cy="795850"/>
            <a:chOff x="350349" y="3740300"/>
            <a:chExt cx="872700" cy="795850"/>
          </a:xfrm>
        </p:grpSpPr>
        <p:grpSp>
          <p:nvGrpSpPr>
            <p:cNvPr id="473" name="Google Shape;473;p44"/>
            <p:cNvGrpSpPr/>
            <p:nvPr/>
          </p:nvGrpSpPr>
          <p:grpSpPr>
            <a:xfrm>
              <a:off x="565195" y="3740300"/>
              <a:ext cx="389998" cy="483625"/>
              <a:chOff x="565195" y="3740300"/>
              <a:chExt cx="389998" cy="483625"/>
            </a:xfrm>
          </p:grpSpPr>
          <p:sp>
            <p:nvSpPr>
              <p:cNvPr id="474" name="Google Shape;474;p44"/>
              <p:cNvSpPr/>
              <p:nvPr/>
            </p:nvSpPr>
            <p:spPr>
              <a:xfrm>
                <a:off x="565195" y="3740300"/>
                <a:ext cx="97500" cy="482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4"/>
              <p:cNvSpPr/>
              <p:nvPr/>
            </p:nvSpPr>
            <p:spPr>
              <a:xfrm>
                <a:off x="662694" y="3933975"/>
                <a:ext cx="97500" cy="289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4"/>
              <p:cNvSpPr/>
              <p:nvPr/>
            </p:nvSpPr>
            <p:spPr>
              <a:xfrm>
                <a:off x="760193" y="3934125"/>
                <a:ext cx="97500" cy="289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4"/>
              <p:cNvSpPr/>
              <p:nvPr/>
            </p:nvSpPr>
            <p:spPr>
              <a:xfrm>
                <a:off x="857693" y="3999925"/>
                <a:ext cx="97500" cy="222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44"/>
            <p:cNvSpPr txBox="1"/>
            <p:nvPr/>
          </p:nvSpPr>
          <p:spPr>
            <a:xfrm>
              <a:off x="350349" y="4135950"/>
              <a:ext cx="8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unbalanced</a:t>
              </a:r>
              <a:endParaRPr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</p:grpSp>
      <p:grpSp>
        <p:nvGrpSpPr>
          <p:cNvPr id="479" name="Google Shape;479;p44"/>
          <p:cNvGrpSpPr/>
          <p:nvPr/>
        </p:nvGrpSpPr>
        <p:grpSpPr>
          <a:xfrm>
            <a:off x="7060854" y="3190613"/>
            <a:ext cx="1294738" cy="795850"/>
            <a:chOff x="7060854" y="3114413"/>
            <a:chExt cx="1294738" cy="795850"/>
          </a:xfrm>
        </p:grpSpPr>
        <p:grpSp>
          <p:nvGrpSpPr>
            <p:cNvPr id="480" name="Google Shape;480;p44"/>
            <p:cNvGrpSpPr/>
            <p:nvPr/>
          </p:nvGrpSpPr>
          <p:grpSpPr>
            <a:xfrm>
              <a:off x="7060854" y="3114413"/>
              <a:ext cx="1294738" cy="795850"/>
              <a:chOff x="401710" y="3740300"/>
              <a:chExt cx="872700" cy="795850"/>
            </a:xfrm>
          </p:grpSpPr>
          <p:sp>
            <p:nvSpPr>
              <p:cNvPr id="481" name="Google Shape;481;p44"/>
              <p:cNvSpPr/>
              <p:nvPr/>
            </p:nvSpPr>
            <p:spPr>
              <a:xfrm>
                <a:off x="617972" y="3740300"/>
                <a:ext cx="44700" cy="4821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4"/>
              <p:cNvSpPr txBox="1"/>
              <p:nvPr/>
            </p:nvSpPr>
            <p:spPr>
              <a:xfrm>
                <a:off x="401710" y="4135950"/>
                <a:ext cx="872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Staatliches"/>
                    <a:ea typeface="Staatliches"/>
                    <a:cs typeface="Staatliches"/>
                    <a:sym typeface="Staatliches"/>
                  </a:rPr>
                  <a:t>too many</a:t>
                </a:r>
                <a:endParaRPr>
                  <a:latin typeface="Staatliches"/>
                  <a:ea typeface="Staatliches"/>
                  <a:cs typeface="Staatliches"/>
                  <a:sym typeface="Staatliches"/>
                </a:endParaRPr>
              </a:p>
            </p:txBody>
          </p:sp>
        </p:grpSp>
        <p:sp>
          <p:nvSpPr>
            <p:cNvPr id="483" name="Google Shape;483;p44"/>
            <p:cNvSpPr/>
            <p:nvPr/>
          </p:nvSpPr>
          <p:spPr>
            <a:xfrm>
              <a:off x="7313951" y="3114413"/>
              <a:ext cx="66300" cy="48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7457900" y="3150713"/>
              <a:ext cx="66300" cy="445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7534100" y="3182088"/>
              <a:ext cx="66300" cy="41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7610300" y="3225913"/>
              <a:ext cx="66300" cy="37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7686500" y="3272038"/>
              <a:ext cx="66300" cy="32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7762700" y="3295013"/>
              <a:ext cx="66300" cy="30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7838900" y="3295113"/>
              <a:ext cx="66300" cy="301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7915100" y="3320488"/>
              <a:ext cx="66300" cy="276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7991300" y="3356963"/>
              <a:ext cx="66300" cy="239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8067500" y="3449638"/>
              <a:ext cx="66300" cy="147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8143700" y="3492475"/>
              <a:ext cx="66300" cy="104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/>
          <p:nvPr>
            <p:ph type="title"/>
          </p:nvPr>
        </p:nvSpPr>
        <p:spPr>
          <a:xfrm>
            <a:off x="540300" y="540275"/>
            <a:ext cx="37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To see a table of common statistics for all features we can use describe!</a:t>
            </a:r>
            <a:endParaRPr sz="1600"/>
          </a:p>
        </p:txBody>
      </p:sp>
      <p:sp>
        <p:nvSpPr>
          <p:cNvPr id="499" name="Google Shape;499;p45"/>
          <p:cNvSpPr txBox="1"/>
          <p:nvPr>
            <p:ph type="title"/>
          </p:nvPr>
        </p:nvSpPr>
        <p:spPr>
          <a:xfrm>
            <a:off x="4281000" y="649775"/>
            <a:ext cx="4560000" cy="463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penguins.</a:t>
            </a:r>
            <a:r>
              <a:rPr b="1"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describe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(include=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'all'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50" y="1331600"/>
            <a:ext cx="6575301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5"/>
          <p:cNvSpPr txBox="1"/>
          <p:nvPr/>
        </p:nvSpPr>
        <p:spPr>
          <a:xfrm>
            <a:off x="4281000" y="142475"/>
            <a:ext cx="52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this includes both categorical and numeric features</a:t>
            </a:r>
            <a:endParaRPr sz="1000"/>
          </a:p>
        </p:txBody>
      </p:sp>
      <p:sp>
        <p:nvSpPr>
          <p:cNvPr id="502" name="Google Shape;502;p45"/>
          <p:cNvSpPr/>
          <p:nvPr/>
        </p:nvSpPr>
        <p:spPr>
          <a:xfrm>
            <a:off x="7819375" y="343600"/>
            <a:ext cx="324500" cy="364400"/>
          </a:xfrm>
          <a:custGeom>
            <a:rect b="b" l="l" r="r" t="t"/>
            <a:pathLst>
              <a:path extrusionOk="0" h="14576" w="12980">
                <a:moveTo>
                  <a:pt x="0" y="0"/>
                </a:moveTo>
                <a:cubicBezTo>
                  <a:pt x="2152" y="417"/>
                  <a:pt x="12633" y="70"/>
                  <a:pt x="12911" y="2499"/>
                </a:cubicBezTo>
                <a:cubicBezTo>
                  <a:pt x="13189" y="4928"/>
                  <a:pt x="3540" y="12563"/>
                  <a:pt x="1666" y="145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50" y="1255400"/>
            <a:ext cx="6575301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528725" y="1152400"/>
            <a:ext cx="4404300" cy="354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"/>
          <p:cNvSpPr txBox="1"/>
          <p:nvPr/>
        </p:nvSpPr>
        <p:spPr>
          <a:xfrm>
            <a:off x="4524500" y="702100"/>
            <a:ext cx="3000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numerical features</a:t>
            </a:r>
            <a:endParaRPr/>
          </a:p>
        </p:txBody>
      </p:sp>
      <p:sp>
        <p:nvSpPr>
          <p:cNvPr id="510" name="Google Shape;510;p46"/>
          <p:cNvSpPr/>
          <p:nvPr/>
        </p:nvSpPr>
        <p:spPr>
          <a:xfrm>
            <a:off x="3500825" y="2554225"/>
            <a:ext cx="4404300" cy="1917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6"/>
          <p:cNvSpPr/>
          <p:nvPr/>
        </p:nvSpPr>
        <p:spPr>
          <a:xfrm>
            <a:off x="1799875" y="2602500"/>
            <a:ext cx="604500" cy="1917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>
            <a:off x="1799875" y="1506400"/>
            <a:ext cx="6516900" cy="10479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6"/>
          <p:cNvSpPr/>
          <p:nvPr/>
        </p:nvSpPr>
        <p:spPr>
          <a:xfrm>
            <a:off x="2472425" y="2554225"/>
            <a:ext cx="10284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>
            <a:off x="7933025" y="2554225"/>
            <a:ext cx="3837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 txBox="1"/>
          <p:nvPr/>
        </p:nvSpPr>
        <p:spPr>
          <a:xfrm>
            <a:off x="495525" y="3606300"/>
            <a:ext cx="149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middle value of data</a:t>
            </a:r>
            <a:endParaRPr sz="1000"/>
          </a:p>
        </p:txBody>
      </p:sp>
      <p:sp>
        <p:nvSpPr>
          <p:cNvPr id="516" name="Google Shape;516;p46"/>
          <p:cNvSpPr txBox="1"/>
          <p:nvPr/>
        </p:nvSpPr>
        <p:spPr>
          <a:xfrm>
            <a:off x="419325" y="3053375"/>
            <a:ext cx="149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smallest value of data</a:t>
            </a:r>
            <a:endParaRPr sz="1000"/>
          </a:p>
        </p:txBody>
      </p:sp>
      <p:sp>
        <p:nvSpPr>
          <p:cNvPr id="517" name="Google Shape;517;p46"/>
          <p:cNvSpPr txBox="1"/>
          <p:nvPr/>
        </p:nvSpPr>
        <p:spPr>
          <a:xfrm>
            <a:off x="477725" y="4159225"/>
            <a:ext cx="149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largest value of data</a:t>
            </a:r>
            <a:endParaRPr sz="1000"/>
          </a:p>
        </p:txBody>
      </p:sp>
      <p:sp>
        <p:nvSpPr>
          <p:cNvPr id="518" name="Google Shape;518;p46"/>
          <p:cNvSpPr txBox="1"/>
          <p:nvPr/>
        </p:nvSpPr>
        <p:spPr>
          <a:xfrm>
            <a:off x="-9675" y="2573650"/>
            <a:ext cx="19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balancing point of distribution</a:t>
            </a:r>
            <a:endParaRPr sz="1000"/>
          </a:p>
        </p:txBody>
      </p:sp>
      <p:sp>
        <p:nvSpPr>
          <p:cNvPr id="519" name="Google Shape;519;p46"/>
          <p:cNvSpPr txBox="1"/>
          <p:nvPr/>
        </p:nvSpPr>
        <p:spPr>
          <a:xfrm>
            <a:off x="1259575" y="2790875"/>
            <a:ext cx="114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spread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Staatliches"/>
                <a:ea typeface="Staatliches"/>
                <a:cs typeface="Staatliches"/>
                <a:sym typeface="Staatliches"/>
              </a:rPr>
              <a:t>Descriptive stats: numerical features</a:t>
            </a:r>
            <a:endParaRPr sz="222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311700" y="10762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the </a:t>
            </a:r>
            <a:r>
              <a:rPr lang="en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balancing point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data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Median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middle of </a:t>
            </a:r>
            <a:r>
              <a:rPr lang="en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ordered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data, also called the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50th percentile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6" name="Google Shape;5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00" y="1529025"/>
            <a:ext cx="1689550" cy="7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2487600" y="1607350"/>
            <a:ext cx="1747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sum of all records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records</a:t>
            </a:r>
            <a:endParaRPr sz="15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8" name="Google Shape;528;p47"/>
          <p:cNvCxnSpPr/>
          <p:nvPr/>
        </p:nvCxnSpPr>
        <p:spPr>
          <a:xfrm flipH="1" rot="10800000">
            <a:off x="2565900" y="1941850"/>
            <a:ext cx="1438800" cy="5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7"/>
          <p:cNvSpPr txBox="1"/>
          <p:nvPr/>
        </p:nvSpPr>
        <p:spPr>
          <a:xfrm>
            <a:off x="2176200" y="1667950"/>
            <a:ext cx="311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47"/>
          <p:cNvSpPr txBox="1"/>
          <p:nvPr/>
        </p:nvSpPr>
        <p:spPr>
          <a:xfrm>
            <a:off x="2252400" y="2241625"/>
            <a:ext cx="1233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size</a:t>
            </a:r>
            <a:endParaRPr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47"/>
          <p:cNvSpPr txBox="1"/>
          <p:nvPr/>
        </p:nvSpPr>
        <p:spPr>
          <a:xfrm>
            <a:off x="315475" y="4130550"/>
            <a:ext cx="85206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If mean and median are quite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different 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from each other, then the data is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skewed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47"/>
          <p:cNvSpPr/>
          <p:nvPr/>
        </p:nvSpPr>
        <p:spPr>
          <a:xfrm>
            <a:off x="1523498" y="2287975"/>
            <a:ext cx="794525" cy="273875"/>
          </a:xfrm>
          <a:custGeom>
            <a:rect b="b" l="l" r="r" t="t"/>
            <a:pathLst>
              <a:path extrusionOk="0" h="10955" w="31781">
                <a:moveTo>
                  <a:pt x="31781" y="7842"/>
                </a:moveTo>
                <a:cubicBezTo>
                  <a:pt x="27014" y="8303"/>
                  <a:pt x="8409" y="11917"/>
                  <a:pt x="3181" y="10610"/>
                </a:cubicBezTo>
                <a:cubicBezTo>
                  <a:pt x="-2047" y="9303"/>
                  <a:pt x="874" y="1768"/>
                  <a:pt x="41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33" name="Google Shape;533;p47"/>
          <p:cNvSpPr txBox="1"/>
          <p:nvPr/>
        </p:nvSpPr>
        <p:spPr>
          <a:xfrm>
            <a:off x="4832400" y="771475"/>
            <a:ext cx="4235100" cy="321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1: 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Five employee salaries at a small start-up: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$33k, $35k, $35k, $37k, $210k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Find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Find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median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34" name="Google Shape;534;p47"/>
          <p:cNvGrpSpPr/>
          <p:nvPr/>
        </p:nvGrpSpPr>
        <p:grpSpPr>
          <a:xfrm>
            <a:off x="6191850" y="2427850"/>
            <a:ext cx="2875800" cy="954300"/>
            <a:chOff x="6191850" y="2808850"/>
            <a:chExt cx="2875800" cy="954300"/>
          </a:xfrm>
        </p:grpSpPr>
        <p:sp>
          <p:nvSpPr>
            <p:cNvPr id="535" name="Google Shape;535;p47"/>
            <p:cNvSpPr txBox="1"/>
            <p:nvPr/>
          </p:nvSpPr>
          <p:spPr>
            <a:xfrm>
              <a:off x="6191850" y="2808850"/>
              <a:ext cx="28758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$33k+$35k+...+ $210k  = </a:t>
              </a:r>
              <a:r>
                <a:rPr b="1" lang="en" sz="16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$70k</a:t>
              </a:r>
              <a:endParaRPr b="1"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		5</a:t>
              </a:r>
              <a:endParaRPr sz="1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536" name="Google Shape;536;p47"/>
            <p:cNvCxnSpPr/>
            <p:nvPr/>
          </p:nvCxnSpPr>
          <p:spPr>
            <a:xfrm>
              <a:off x="6293300" y="3133275"/>
              <a:ext cx="2047800" cy="114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7" name="Google Shape;537;p47"/>
          <p:cNvGrpSpPr/>
          <p:nvPr/>
        </p:nvGrpSpPr>
        <p:grpSpPr>
          <a:xfrm>
            <a:off x="6145450" y="1637050"/>
            <a:ext cx="2127975" cy="2079600"/>
            <a:chOff x="6145450" y="2018050"/>
            <a:chExt cx="2127975" cy="2079600"/>
          </a:xfrm>
        </p:grpSpPr>
        <p:sp>
          <p:nvSpPr>
            <p:cNvPr id="538" name="Google Shape;538;p47"/>
            <p:cNvSpPr txBox="1"/>
            <p:nvPr/>
          </p:nvSpPr>
          <p:spPr>
            <a:xfrm>
              <a:off x="6583825" y="3763150"/>
              <a:ext cx="16896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$35k</a:t>
              </a:r>
              <a:endParaRPr b="1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9" name="Google Shape;539;p47"/>
            <p:cNvSpPr txBox="1"/>
            <p:nvPr/>
          </p:nvSpPr>
          <p:spPr>
            <a:xfrm>
              <a:off x="6145450" y="2018050"/>
              <a:ext cx="589500" cy="334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40" name="Google Shape;540;p47"/>
          <p:cNvSpPr txBox="1"/>
          <p:nvPr/>
        </p:nvSpPr>
        <p:spPr>
          <a:xfrm>
            <a:off x="5442000" y="4243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add your answers to your workbook</a:t>
            </a:r>
            <a:endParaRPr sz="900"/>
          </a:p>
        </p:txBody>
      </p:sp>
      <p:sp>
        <p:nvSpPr>
          <p:cNvPr id="541" name="Google Shape;541;p47"/>
          <p:cNvSpPr txBox="1"/>
          <p:nvPr/>
        </p:nvSpPr>
        <p:spPr>
          <a:xfrm>
            <a:off x="290925" y="4394175"/>
            <a:ext cx="84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When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median &lt; mean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the distribution is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right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skewed. If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median &gt; mean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then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left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If significantly &lt;&lt; or &gt;&gt;, then add a very in front. e.g. 35k&lt;&lt;70k → very right skewed.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"/>
          <p:cNvSpPr txBox="1"/>
          <p:nvPr/>
        </p:nvSpPr>
        <p:spPr>
          <a:xfrm>
            <a:off x="5442000" y="5005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add your answers to your workbook</a:t>
            </a:r>
            <a:endParaRPr sz="900"/>
          </a:p>
        </p:txBody>
      </p:sp>
      <p:sp>
        <p:nvSpPr>
          <p:cNvPr id="547" name="Google Shape;547;p48"/>
          <p:cNvSpPr txBox="1"/>
          <p:nvPr/>
        </p:nvSpPr>
        <p:spPr>
          <a:xfrm>
            <a:off x="311700" y="1000075"/>
            <a:ext cx="39999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deviation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(approximately) the averag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en" sz="1800">
                <a:solidFill>
                  <a:srgbClr val="9334E6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distance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of the data </a:t>
            </a: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from the mean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also called spread.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8" name="Google Shape;5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50" y="2138588"/>
            <a:ext cx="22479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8"/>
          <p:cNvSpPr txBox="1"/>
          <p:nvPr/>
        </p:nvSpPr>
        <p:spPr>
          <a:xfrm>
            <a:off x="1653650" y="2293500"/>
            <a:ext cx="757500" cy="3000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48"/>
          <p:cNvSpPr txBox="1"/>
          <p:nvPr/>
        </p:nvSpPr>
        <p:spPr>
          <a:xfrm>
            <a:off x="388075" y="3281350"/>
            <a:ext cx="37710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when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 = 0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, then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variability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1" name="Google Shape;551;p48"/>
          <p:cNvSpPr txBox="1"/>
          <p:nvPr/>
        </p:nvSpPr>
        <p:spPr>
          <a:xfrm>
            <a:off x="4832400" y="828700"/>
            <a:ext cx="3999900" cy="409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Example2: 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For the following two scenarios, give a list of six numbers chosen from the set: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0, 1, 2, 3, 4, 5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(repeats are ok)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Scenario1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Six numbers with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smallest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possible standard deviation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Scenario2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Six numbers with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largest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possible standard deviation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2" name="Google Shape;552;p48"/>
          <p:cNvSpPr txBox="1"/>
          <p:nvPr/>
        </p:nvSpPr>
        <p:spPr>
          <a:xfrm>
            <a:off x="4947225" y="2903550"/>
            <a:ext cx="3595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All numbers are the same → s=0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Set: 4, 4, 4, 4, 4, 4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48"/>
          <p:cNvSpPr txBox="1"/>
          <p:nvPr/>
        </p:nvSpPr>
        <p:spPr>
          <a:xfrm>
            <a:off x="4947225" y="4245325"/>
            <a:ext cx="3595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Numbers equally on far ends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Set: 0, 0, 0, 5, 5, 5</a:t>
            </a:r>
            <a:endParaRPr b="1"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4" name="Google Shape;554;p4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Staatliches"/>
                <a:ea typeface="Staatliches"/>
                <a:cs typeface="Staatliches"/>
                <a:sym typeface="Staatliches"/>
              </a:rPr>
              <a:t>Descriptive stats: numerical features</a:t>
            </a:r>
            <a:endParaRPr sz="222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"/>
          <p:cNvSpPr txBox="1"/>
          <p:nvPr/>
        </p:nvSpPr>
        <p:spPr>
          <a:xfrm>
            <a:off x="311700" y="1152475"/>
            <a:ext cx="39999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Kth percentile</a:t>
            </a:r>
            <a:r>
              <a:rPr lang="en" sz="1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data value s.t. k% of the data is less than or equal to that value</a:t>
            </a:r>
            <a:endParaRPr sz="19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49"/>
          <p:cNvSpPr txBox="1"/>
          <p:nvPr/>
        </p:nvSpPr>
        <p:spPr>
          <a:xfrm>
            <a:off x="4832400" y="1152475"/>
            <a:ext cx="431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Quartiles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special percentiles that split the data into quarters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First quartile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Q1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25th percentile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Second quartile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edian: 50th percentile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Third quartile </a:t>
            </a: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Q3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75th percentile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1" name="Google Shape;561;p49"/>
          <p:cNvSpPr txBox="1"/>
          <p:nvPr/>
        </p:nvSpPr>
        <p:spPr>
          <a:xfrm>
            <a:off x="311700" y="2494125"/>
            <a:ext cx="3999900" cy="148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</a:t>
            </a:r>
            <a:r>
              <a:rPr lang="en" sz="19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If you scored in 34% percentile in reading in the 3rd grade, then your score was better than 34% of the other 3rd grade students</a:t>
            </a:r>
            <a:endParaRPr/>
          </a:p>
        </p:txBody>
      </p:sp>
      <p:sp>
        <p:nvSpPr>
          <p:cNvPr id="562" name="Google Shape;562;p4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Staatliches"/>
                <a:ea typeface="Staatliches"/>
                <a:cs typeface="Staatliches"/>
                <a:sym typeface="Staatliches"/>
              </a:rPr>
              <a:t>Descriptive stats: numerical features</a:t>
            </a:r>
            <a:endParaRPr sz="2220"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 txBox="1"/>
          <p:nvPr>
            <p:ph idx="1" type="body"/>
          </p:nvPr>
        </p:nvSpPr>
        <p:spPr>
          <a:xfrm>
            <a:off x="300225" y="352600"/>
            <a:ext cx="18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Here is how we could order</a:t>
            </a:r>
            <a:r>
              <a:rPr lang="en" sz="1400">
                <a:solidFill>
                  <a:schemeClr val="lt2"/>
                </a:solidFill>
              </a:rPr>
              <a:t> the following columns from: 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most left skewed (mean&lt;median) to most right skewed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bill_length    bill_depth flipper_length body_mass 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568" name="Google Shape;568;p50"/>
          <p:cNvCxnSpPr/>
          <p:nvPr/>
        </p:nvCxnSpPr>
        <p:spPr>
          <a:xfrm>
            <a:off x="344200" y="4405650"/>
            <a:ext cx="8455500" cy="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50"/>
          <p:cNvSpPr txBox="1"/>
          <p:nvPr/>
        </p:nvSpPr>
        <p:spPr>
          <a:xfrm>
            <a:off x="300225" y="4010425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very left skewed</a:t>
            </a:r>
            <a:endParaRPr/>
          </a:p>
        </p:txBody>
      </p:sp>
      <p:sp>
        <p:nvSpPr>
          <p:cNvPr id="570" name="Google Shape;570;p50"/>
          <p:cNvSpPr txBox="1"/>
          <p:nvPr/>
        </p:nvSpPr>
        <p:spPr>
          <a:xfrm>
            <a:off x="7159000" y="4010425"/>
            <a:ext cx="16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very right skewed</a:t>
            </a:r>
            <a:endParaRPr/>
          </a:p>
        </p:txBody>
      </p:sp>
      <p:sp>
        <p:nvSpPr>
          <p:cNvPr id="571" name="Google Shape;571;p50"/>
          <p:cNvSpPr txBox="1"/>
          <p:nvPr/>
        </p:nvSpPr>
        <p:spPr>
          <a:xfrm>
            <a:off x="4444675" y="4010425"/>
            <a:ext cx="9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balanced</a:t>
            </a:r>
            <a:endParaRPr/>
          </a:p>
        </p:txBody>
      </p:sp>
      <p:sp>
        <p:nvSpPr>
          <p:cNvPr id="572" name="Google Shape;572;p50"/>
          <p:cNvSpPr txBox="1"/>
          <p:nvPr/>
        </p:nvSpPr>
        <p:spPr>
          <a:xfrm>
            <a:off x="3384150" y="4398275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bill_length</a:t>
            </a:r>
            <a:endParaRPr/>
          </a:p>
        </p:txBody>
      </p:sp>
      <p:sp>
        <p:nvSpPr>
          <p:cNvPr id="573" name="Google Shape;573;p50"/>
          <p:cNvSpPr txBox="1"/>
          <p:nvPr/>
        </p:nvSpPr>
        <p:spPr>
          <a:xfrm>
            <a:off x="4368475" y="4398275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bill_depth</a:t>
            </a:r>
            <a:endParaRPr/>
          </a:p>
        </p:txBody>
      </p:sp>
      <p:sp>
        <p:nvSpPr>
          <p:cNvPr id="574" name="Google Shape;574;p50"/>
          <p:cNvSpPr txBox="1"/>
          <p:nvPr/>
        </p:nvSpPr>
        <p:spPr>
          <a:xfrm>
            <a:off x="5278975" y="4398275"/>
            <a:ext cx="1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flipper_length</a:t>
            </a:r>
            <a:endParaRPr/>
          </a:p>
        </p:txBody>
      </p:sp>
      <p:sp>
        <p:nvSpPr>
          <p:cNvPr id="575" name="Google Shape;575;p50"/>
          <p:cNvSpPr txBox="1"/>
          <p:nvPr/>
        </p:nvSpPr>
        <p:spPr>
          <a:xfrm>
            <a:off x="2377725" y="4398275"/>
            <a:ext cx="1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body_mass</a:t>
            </a:r>
            <a:endParaRPr/>
          </a:p>
        </p:txBody>
      </p:sp>
      <p:pic>
        <p:nvPicPr>
          <p:cNvPr id="576" name="Google Shape;5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425" y="480250"/>
            <a:ext cx="6575301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0"/>
          <p:cNvSpPr/>
          <p:nvPr/>
        </p:nvSpPr>
        <p:spPr>
          <a:xfrm>
            <a:off x="3936600" y="377250"/>
            <a:ext cx="4404300" cy="354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0"/>
          <p:cNvSpPr/>
          <p:nvPr/>
        </p:nvSpPr>
        <p:spPr>
          <a:xfrm>
            <a:off x="3908700" y="1779075"/>
            <a:ext cx="4404300" cy="1917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/>
          <p:nvPr/>
        </p:nvSpPr>
        <p:spPr>
          <a:xfrm>
            <a:off x="2207750" y="1827350"/>
            <a:ext cx="604500" cy="1917000"/>
          </a:xfrm>
          <a:prstGeom prst="rect">
            <a:avLst/>
          </a:prstGeom>
          <a:noFill/>
          <a:ln cap="flat" cmpd="sng" w="28575">
            <a:solidFill>
              <a:srgbClr val="1B91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/>
          <p:nvPr/>
        </p:nvSpPr>
        <p:spPr>
          <a:xfrm>
            <a:off x="2207750" y="731250"/>
            <a:ext cx="6516900" cy="10479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0"/>
          <p:cNvSpPr/>
          <p:nvPr/>
        </p:nvSpPr>
        <p:spPr>
          <a:xfrm>
            <a:off x="2880300" y="1779075"/>
            <a:ext cx="10284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"/>
          <p:cNvSpPr/>
          <p:nvPr/>
        </p:nvSpPr>
        <p:spPr>
          <a:xfrm>
            <a:off x="8340900" y="1779075"/>
            <a:ext cx="3837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0"/>
          <p:cNvSpPr/>
          <p:nvPr/>
        </p:nvSpPr>
        <p:spPr>
          <a:xfrm>
            <a:off x="3908700" y="2040823"/>
            <a:ext cx="4404300" cy="850500"/>
          </a:xfrm>
          <a:prstGeom prst="rect">
            <a:avLst/>
          </a:prstGeom>
          <a:solidFill>
            <a:srgbClr val="1B91CA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0"/>
          <p:cNvSpPr/>
          <p:nvPr/>
        </p:nvSpPr>
        <p:spPr>
          <a:xfrm>
            <a:off x="3922650" y="3152999"/>
            <a:ext cx="4404300" cy="543000"/>
          </a:xfrm>
          <a:prstGeom prst="rect">
            <a:avLst/>
          </a:prstGeom>
          <a:solidFill>
            <a:srgbClr val="1B91CA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0"/>
          <p:cNvSpPr/>
          <p:nvPr/>
        </p:nvSpPr>
        <p:spPr>
          <a:xfrm>
            <a:off x="2207750" y="2040825"/>
            <a:ext cx="604500" cy="850500"/>
          </a:xfrm>
          <a:prstGeom prst="rect">
            <a:avLst/>
          </a:prstGeom>
          <a:solidFill>
            <a:srgbClr val="1B91CA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/>
          <p:nvPr/>
        </p:nvSpPr>
        <p:spPr>
          <a:xfrm>
            <a:off x="2207750" y="3153000"/>
            <a:ext cx="604500" cy="543000"/>
          </a:xfrm>
          <a:prstGeom prst="rect">
            <a:avLst/>
          </a:prstGeom>
          <a:solidFill>
            <a:srgbClr val="1B91CA">
              <a:alpha val="253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350" y="1331600"/>
            <a:ext cx="6575301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1"/>
          <p:cNvSpPr/>
          <p:nvPr/>
        </p:nvSpPr>
        <p:spPr>
          <a:xfrm>
            <a:off x="2251375" y="1228600"/>
            <a:ext cx="1173300" cy="1401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1"/>
          <p:cNvSpPr txBox="1"/>
          <p:nvPr/>
        </p:nvSpPr>
        <p:spPr>
          <a:xfrm>
            <a:off x="2251375" y="805100"/>
            <a:ext cx="3000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Categorical features</a:t>
            </a:r>
            <a:endParaRPr/>
          </a:p>
        </p:txBody>
      </p:sp>
      <p:sp>
        <p:nvSpPr>
          <p:cNvPr id="594" name="Google Shape;594;p51"/>
          <p:cNvSpPr/>
          <p:nvPr/>
        </p:nvSpPr>
        <p:spPr>
          <a:xfrm>
            <a:off x="1646875" y="1564600"/>
            <a:ext cx="604500" cy="1065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/>
          <p:nvPr/>
        </p:nvSpPr>
        <p:spPr>
          <a:xfrm>
            <a:off x="2251375" y="2630500"/>
            <a:ext cx="59613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"/>
          <p:cNvSpPr/>
          <p:nvPr/>
        </p:nvSpPr>
        <p:spPr>
          <a:xfrm>
            <a:off x="7828925" y="1228600"/>
            <a:ext cx="383700" cy="1401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1"/>
          <p:cNvSpPr/>
          <p:nvPr/>
        </p:nvSpPr>
        <p:spPr>
          <a:xfrm>
            <a:off x="3424675" y="1613250"/>
            <a:ext cx="4404300" cy="10173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1"/>
          <p:cNvSpPr txBox="1"/>
          <p:nvPr/>
        </p:nvSpPr>
        <p:spPr>
          <a:xfrm>
            <a:off x="426900" y="1564600"/>
            <a:ext cx="175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number of records</a:t>
            </a:r>
            <a:endParaRPr sz="1000"/>
          </a:p>
        </p:txBody>
      </p:sp>
      <p:sp>
        <p:nvSpPr>
          <p:cNvPr id="599" name="Google Shape;599;p51"/>
          <p:cNvSpPr txBox="1"/>
          <p:nvPr/>
        </p:nvSpPr>
        <p:spPr>
          <a:xfrm>
            <a:off x="274500" y="1793200"/>
            <a:ext cx="175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number of categories</a:t>
            </a:r>
            <a:endParaRPr sz="1000"/>
          </a:p>
        </p:txBody>
      </p:sp>
      <p:sp>
        <p:nvSpPr>
          <p:cNvPr id="600" name="Google Shape;600;p51"/>
          <p:cNvSpPr txBox="1"/>
          <p:nvPr/>
        </p:nvSpPr>
        <p:spPr>
          <a:xfrm>
            <a:off x="731700" y="2037375"/>
            <a:ext cx="175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top category</a:t>
            </a:r>
            <a:endParaRPr sz="1000"/>
          </a:p>
        </p:txBody>
      </p:sp>
      <p:sp>
        <p:nvSpPr>
          <p:cNvPr id="601" name="Google Shape;601;p51"/>
          <p:cNvSpPr txBox="1"/>
          <p:nvPr/>
        </p:nvSpPr>
        <p:spPr>
          <a:xfrm>
            <a:off x="274500" y="2342175"/>
            <a:ext cx="175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count in top category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Staatliches"/>
                <a:ea typeface="Staatliches"/>
                <a:cs typeface="Staatliches"/>
                <a:sym typeface="Staatliches"/>
              </a:rPr>
              <a:t>Descriptive stats: categorical features</a:t>
            </a:r>
            <a:endParaRPr sz="222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7" name="Google Shape;607;p52"/>
          <p:cNvSpPr txBox="1"/>
          <p:nvPr/>
        </p:nvSpPr>
        <p:spPr>
          <a:xfrm>
            <a:off x="1000500" y="1284450"/>
            <a:ext cx="7143000" cy="1725600"/>
          </a:xfrm>
          <a:prstGeom prst="rect">
            <a:avLst/>
          </a:prstGeom>
          <a:solidFill>
            <a:srgbClr val="624161">
              <a:alpha val="177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If unique &gt; 5-8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We usually convert categorical columns to binary columns, each column being a unique category.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52"/>
          <p:cNvSpPr txBox="1"/>
          <p:nvPr/>
        </p:nvSpPr>
        <p:spPr>
          <a:xfrm>
            <a:off x="4876025" y="527100"/>
            <a:ext cx="3859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talk about some things to keep an eye out for when looking at these features</a:t>
            </a:r>
            <a:endParaRPr sz="1100"/>
          </a:p>
        </p:txBody>
      </p:sp>
      <p:sp>
        <p:nvSpPr>
          <p:cNvPr id="609" name="Google Shape;609;p52"/>
          <p:cNvSpPr txBox="1"/>
          <p:nvPr/>
        </p:nvSpPr>
        <p:spPr>
          <a:xfrm>
            <a:off x="1000500" y="2064750"/>
            <a:ext cx="71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categories =&gt; lots of columns =&gt; dimension increases.</a:t>
            </a:r>
            <a:endParaRPr/>
          </a:p>
        </p:txBody>
      </p:sp>
      <p:sp>
        <p:nvSpPr>
          <p:cNvPr id="610" name="Google Shape;610;p52"/>
          <p:cNvSpPr txBox="1"/>
          <p:nvPr/>
        </p:nvSpPr>
        <p:spPr>
          <a:xfrm>
            <a:off x="1000500" y="2552850"/>
            <a:ext cx="714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consolidate to 5 or less categories.</a:t>
            </a:r>
            <a:endParaRPr/>
          </a:p>
        </p:txBody>
      </p:sp>
      <p:sp>
        <p:nvSpPr>
          <p:cNvPr id="611" name="Google Shape;611;p52"/>
          <p:cNvSpPr txBox="1"/>
          <p:nvPr/>
        </p:nvSpPr>
        <p:spPr>
          <a:xfrm>
            <a:off x="1000500" y="3081450"/>
            <a:ext cx="7143000" cy="1955700"/>
          </a:xfrm>
          <a:prstGeom prst="rect">
            <a:avLst/>
          </a:prstGeom>
          <a:solidFill>
            <a:srgbClr val="624161">
              <a:alpha val="177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If top frequency &gt;&gt; average count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Want each category to have similar counts, this is called balanced. 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52"/>
          <p:cNvSpPr txBox="1"/>
          <p:nvPr/>
        </p:nvSpPr>
        <p:spPr>
          <a:xfrm>
            <a:off x="1000500" y="4535100"/>
            <a:ext cx="711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</a:t>
            </a: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up/down sample accordingly.</a:t>
            </a:r>
            <a:endParaRPr/>
          </a:p>
        </p:txBody>
      </p:sp>
      <p:sp>
        <p:nvSpPr>
          <p:cNvPr id="613" name="Google Shape;613;p52"/>
          <p:cNvSpPr txBox="1"/>
          <p:nvPr/>
        </p:nvSpPr>
        <p:spPr>
          <a:xfrm>
            <a:off x="971075" y="3803400"/>
            <a:ext cx="7143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Too many records of single category (unbalanced) means low diversity in training models =&gt; overfitting/underfitting problem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/>
          <p:nvPr>
            <p:ph idx="1" type="body"/>
          </p:nvPr>
        </p:nvSpPr>
        <p:spPr>
          <a:xfrm>
            <a:off x="344200" y="883600"/>
            <a:ext cx="1895100" cy="25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Discuss the categorical features. Which are balanced vs unbalanced.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619" name="Google Shape;619;p53"/>
          <p:cNvCxnSpPr/>
          <p:nvPr/>
        </p:nvCxnSpPr>
        <p:spPr>
          <a:xfrm>
            <a:off x="344200" y="4405650"/>
            <a:ext cx="8455500" cy="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53"/>
          <p:cNvSpPr txBox="1"/>
          <p:nvPr/>
        </p:nvSpPr>
        <p:spPr>
          <a:xfrm>
            <a:off x="1768300" y="4010425"/>
            <a:ext cx="1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unbalanced</a:t>
            </a:r>
            <a:endParaRPr/>
          </a:p>
        </p:txBody>
      </p:sp>
      <p:sp>
        <p:nvSpPr>
          <p:cNvPr id="621" name="Google Shape;621;p53"/>
          <p:cNvSpPr txBox="1"/>
          <p:nvPr/>
        </p:nvSpPr>
        <p:spPr>
          <a:xfrm>
            <a:off x="6606775" y="4010425"/>
            <a:ext cx="9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balanced</a:t>
            </a:r>
            <a:endParaRPr/>
          </a:p>
        </p:txBody>
      </p:sp>
      <p:sp>
        <p:nvSpPr>
          <p:cNvPr id="622" name="Google Shape;622;p53"/>
          <p:cNvSpPr txBox="1"/>
          <p:nvPr/>
        </p:nvSpPr>
        <p:spPr>
          <a:xfrm>
            <a:off x="1768300" y="4356625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island</a:t>
            </a:r>
            <a:endParaRPr/>
          </a:p>
        </p:txBody>
      </p:sp>
      <p:sp>
        <p:nvSpPr>
          <p:cNvPr id="623" name="Google Shape;623;p53"/>
          <p:cNvSpPr txBox="1"/>
          <p:nvPr/>
        </p:nvSpPr>
        <p:spPr>
          <a:xfrm>
            <a:off x="6346475" y="4356625"/>
            <a:ext cx="1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sex</a:t>
            </a:r>
            <a:endParaRPr/>
          </a:p>
        </p:txBody>
      </p:sp>
      <p:sp>
        <p:nvSpPr>
          <p:cNvPr id="624" name="Google Shape;624;p53"/>
          <p:cNvSpPr txBox="1"/>
          <p:nvPr/>
        </p:nvSpPr>
        <p:spPr>
          <a:xfrm>
            <a:off x="2606775" y="4356625"/>
            <a:ext cx="11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species</a:t>
            </a:r>
            <a:endParaRPr/>
          </a:p>
        </p:txBody>
      </p:sp>
      <p:pic>
        <p:nvPicPr>
          <p:cNvPr id="625" name="Google Shape;6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750" y="493400"/>
            <a:ext cx="6575301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2784775" y="390400"/>
            <a:ext cx="1173300" cy="1401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3"/>
          <p:cNvSpPr/>
          <p:nvPr/>
        </p:nvSpPr>
        <p:spPr>
          <a:xfrm>
            <a:off x="2180275" y="726400"/>
            <a:ext cx="604500" cy="1065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3"/>
          <p:cNvSpPr/>
          <p:nvPr/>
        </p:nvSpPr>
        <p:spPr>
          <a:xfrm>
            <a:off x="2784775" y="1792300"/>
            <a:ext cx="5961300" cy="1917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3"/>
          <p:cNvSpPr/>
          <p:nvPr/>
        </p:nvSpPr>
        <p:spPr>
          <a:xfrm>
            <a:off x="8362325" y="390400"/>
            <a:ext cx="383700" cy="1401900"/>
          </a:xfrm>
          <a:prstGeom prst="rect">
            <a:avLst/>
          </a:prstGeom>
          <a:noFill/>
          <a:ln cap="flat" cmpd="sng" w="28575">
            <a:solidFill>
              <a:srgbClr val="9334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3"/>
          <p:cNvSpPr/>
          <p:nvPr/>
        </p:nvSpPr>
        <p:spPr>
          <a:xfrm>
            <a:off x="3958075" y="775050"/>
            <a:ext cx="4404300" cy="10173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631" name="Google Shape;631;p53" title="3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92" y="4410625"/>
            <a:ext cx="101813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60225" y="3623075"/>
            <a:ext cx="28143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These are class notes. They’re never due, but helpful to have when completing homework and studying for standards.</a:t>
            </a:r>
            <a:endParaRPr sz="12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5" name="Google Shape;115;p27"/>
          <p:cNvSpPr/>
          <p:nvPr/>
        </p:nvSpPr>
        <p:spPr>
          <a:xfrm>
            <a:off x="3487775" y="2977375"/>
            <a:ext cx="1269700" cy="1389550"/>
          </a:xfrm>
          <a:custGeom>
            <a:rect b="b" l="l" r="r" t="t"/>
            <a:pathLst>
              <a:path extrusionOk="0" h="55582" w="50788">
                <a:moveTo>
                  <a:pt x="0" y="48523"/>
                </a:moveTo>
                <a:cubicBezTo>
                  <a:pt x="4421" y="49655"/>
                  <a:pt x="19355" y="56934"/>
                  <a:pt x="26526" y="55317"/>
                </a:cubicBezTo>
                <a:cubicBezTo>
                  <a:pt x="33697" y="53700"/>
                  <a:pt x="38980" y="48039"/>
                  <a:pt x="43024" y="38819"/>
                </a:cubicBezTo>
                <a:cubicBezTo>
                  <a:pt x="47068" y="29600"/>
                  <a:pt x="49494" y="6470"/>
                  <a:pt x="5078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/>
          <p:nvPr/>
        </p:nvSpPr>
        <p:spPr>
          <a:xfrm>
            <a:off x="768000" y="1017725"/>
            <a:ext cx="39915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t-test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Determines </a:t>
            </a:r>
            <a:r>
              <a:rPr b="1" lang="en">
                <a:solidFill>
                  <a:schemeClr val="dk2"/>
                </a:solidFill>
              </a:rPr>
              <a:t>difference in means</a:t>
            </a:r>
            <a:r>
              <a:rPr lang="en">
                <a:solidFill>
                  <a:schemeClr val="dk2"/>
                </a:solidFill>
              </a:rPr>
              <a:t> between two categories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37" name="Google Shape;637;p54"/>
          <p:cNvSpPr txBox="1"/>
          <p:nvPr/>
        </p:nvSpPr>
        <p:spPr>
          <a:xfrm>
            <a:off x="4759500" y="1017725"/>
            <a:ext cx="3991500" cy="1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chi-sq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Determines </a:t>
            </a:r>
            <a:r>
              <a:rPr b="1" lang="en">
                <a:solidFill>
                  <a:schemeClr val="dk2"/>
                </a:solidFill>
              </a:rPr>
              <a:t>association</a:t>
            </a:r>
            <a:r>
              <a:rPr lang="en">
                <a:solidFill>
                  <a:schemeClr val="dk2"/>
                </a:solidFill>
              </a:rPr>
              <a:t> between two features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38" name="Google Shape;638;p54"/>
          <p:cNvSpPr txBox="1"/>
          <p:nvPr/>
        </p:nvSpPr>
        <p:spPr>
          <a:xfrm>
            <a:off x="4787700" y="3075125"/>
            <a:ext cx="39915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Determines </a:t>
            </a:r>
            <a:r>
              <a:rPr b="1" lang="en">
                <a:solidFill>
                  <a:schemeClr val="dk2"/>
                </a:solidFill>
              </a:rPr>
              <a:t>linear relationship</a:t>
            </a:r>
            <a:r>
              <a:rPr lang="en">
                <a:solidFill>
                  <a:schemeClr val="dk2"/>
                </a:solidFill>
              </a:rPr>
              <a:t> between two features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39" name="Google Shape;63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statistical tests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1531375" y="1066575"/>
            <a:ext cx="822000" cy="3462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54"/>
          <p:cNvSpPr/>
          <p:nvPr/>
        </p:nvSpPr>
        <p:spPr>
          <a:xfrm>
            <a:off x="2448725" y="1066575"/>
            <a:ext cx="822000" cy="34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2" name="Google Shape;642;p54"/>
          <p:cNvSpPr txBox="1"/>
          <p:nvPr/>
        </p:nvSpPr>
        <p:spPr>
          <a:xfrm>
            <a:off x="722975" y="2046900"/>
            <a:ext cx="39915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: there is no </a:t>
            </a:r>
            <a:r>
              <a:rPr lang="en" u="sng">
                <a:solidFill>
                  <a:schemeClr val="dk2"/>
                </a:solidFill>
              </a:rPr>
              <a:t>difference in average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rgbClr val="36174D"/>
                </a:solidFill>
              </a:rPr>
              <a:t>body mass</a:t>
            </a:r>
            <a:r>
              <a:rPr lang="en">
                <a:solidFill>
                  <a:schemeClr val="dk2"/>
                </a:solidFill>
              </a:rPr>
              <a:t> among Chinstrap and Gentoo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A9AA35"/>
                </a:solidFill>
              </a:rPr>
              <a:t>species</a:t>
            </a:r>
            <a:endParaRPr b="1">
              <a:solidFill>
                <a:srgbClr val="A9AA35"/>
              </a:solidFill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6401925" y="1066575"/>
            <a:ext cx="822000" cy="3462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54"/>
          <p:cNvSpPr/>
          <p:nvPr/>
        </p:nvSpPr>
        <p:spPr>
          <a:xfrm>
            <a:off x="5462375" y="1066575"/>
            <a:ext cx="822000" cy="3462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54"/>
          <p:cNvSpPr txBox="1"/>
          <p:nvPr/>
        </p:nvSpPr>
        <p:spPr>
          <a:xfrm>
            <a:off x="4804500" y="2046900"/>
            <a:ext cx="39915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: there is no </a:t>
            </a:r>
            <a:r>
              <a:rPr lang="en" u="sng">
                <a:solidFill>
                  <a:schemeClr val="dk2"/>
                </a:solidFill>
              </a:rPr>
              <a:t>association</a:t>
            </a:r>
            <a:r>
              <a:rPr lang="en">
                <a:solidFill>
                  <a:schemeClr val="dk2"/>
                </a:solidFill>
              </a:rPr>
              <a:t> between </a:t>
            </a:r>
            <a:r>
              <a:rPr b="1" lang="en">
                <a:solidFill>
                  <a:srgbClr val="A9AA35"/>
                </a:solidFill>
              </a:rPr>
              <a:t>penguin species</a:t>
            </a:r>
            <a:r>
              <a:rPr lang="en">
                <a:solidFill>
                  <a:schemeClr val="dk2"/>
                </a:solidFill>
              </a:rPr>
              <a:t> and </a:t>
            </a:r>
            <a:r>
              <a:rPr b="1" lang="en">
                <a:solidFill>
                  <a:srgbClr val="A9AA35"/>
                </a:solidFill>
              </a:rPr>
              <a:t>islands</a:t>
            </a:r>
            <a:endParaRPr b="1">
              <a:solidFill>
                <a:srgbClr val="A9AA35"/>
              </a:solidFill>
            </a:endParaRPr>
          </a:p>
        </p:txBody>
      </p:sp>
      <p:sp>
        <p:nvSpPr>
          <p:cNvPr id="646" name="Google Shape;646;p54"/>
          <p:cNvSpPr txBox="1"/>
          <p:nvPr/>
        </p:nvSpPr>
        <p:spPr>
          <a:xfrm>
            <a:off x="4832700" y="4104300"/>
            <a:ext cx="39183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: there is no </a:t>
            </a:r>
            <a:r>
              <a:rPr lang="en" u="sng">
                <a:solidFill>
                  <a:schemeClr val="dk2"/>
                </a:solidFill>
              </a:rPr>
              <a:t>linear relationship</a:t>
            </a:r>
            <a:r>
              <a:rPr lang="en">
                <a:solidFill>
                  <a:schemeClr val="dk2"/>
                </a:solidFill>
              </a:rPr>
              <a:t> between </a:t>
            </a:r>
            <a:r>
              <a:rPr b="1" lang="en">
                <a:solidFill>
                  <a:srgbClr val="36174D"/>
                </a:solidFill>
              </a:rPr>
              <a:t>bill length</a:t>
            </a:r>
            <a:r>
              <a:rPr lang="en">
                <a:solidFill>
                  <a:schemeClr val="dk2"/>
                </a:solidFill>
              </a:rPr>
              <a:t> and </a:t>
            </a:r>
            <a:r>
              <a:rPr b="1" lang="en">
                <a:solidFill>
                  <a:srgbClr val="36174D"/>
                </a:solidFill>
              </a:rPr>
              <a:t>bill depth</a:t>
            </a:r>
            <a:r>
              <a:rPr lang="en">
                <a:solidFill>
                  <a:schemeClr val="dk2"/>
                </a:solidFill>
              </a:rPr>
              <a:t>     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5814225" y="3075125"/>
            <a:ext cx="822000" cy="34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54"/>
          <p:cNvSpPr/>
          <p:nvPr/>
        </p:nvSpPr>
        <p:spPr>
          <a:xfrm>
            <a:off x="6714900" y="3075125"/>
            <a:ext cx="822000" cy="34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9" name="Google Shape;649;p54"/>
          <p:cNvSpPr txBox="1"/>
          <p:nvPr/>
        </p:nvSpPr>
        <p:spPr>
          <a:xfrm>
            <a:off x="768000" y="3040700"/>
            <a:ext cx="39915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ANOVA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Determines </a:t>
            </a:r>
            <a:r>
              <a:rPr b="1" lang="en">
                <a:solidFill>
                  <a:schemeClr val="dk2"/>
                </a:solidFill>
              </a:rPr>
              <a:t>difference in means</a:t>
            </a:r>
            <a:r>
              <a:rPr lang="en">
                <a:solidFill>
                  <a:schemeClr val="dk2"/>
                </a:solidFill>
              </a:rPr>
              <a:t> between two+ categories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650" name="Google Shape;650;p54"/>
          <p:cNvSpPr/>
          <p:nvPr/>
        </p:nvSpPr>
        <p:spPr>
          <a:xfrm>
            <a:off x="1626725" y="3075125"/>
            <a:ext cx="822000" cy="3462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categorical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1" name="Google Shape;651;p54"/>
          <p:cNvSpPr/>
          <p:nvPr/>
        </p:nvSpPr>
        <p:spPr>
          <a:xfrm>
            <a:off x="2529050" y="3089550"/>
            <a:ext cx="822000" cy="34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723000" y="4069875"/>
            <a:ext cx="39915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: there is no </a:t>
            </a:r>
            <a:r>
              <a:rPr lang="en" u="sng">
                <a:solidFill>
                  <a:schemeClr val="dk2"/>
                </a:solidFill>
              </a:rPr>
              <a:t>difference in average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rgbClr val="36174D"/>
                </a:solidFill>
              </a:rPr>
              <a:t>body mass</a:t>
            </a:r>
            <a:r>
              <a:rPr lang="en">
                <a:solidFill>
                  <a:schemeClr val="dk2"/>
                </a:solidFill>
              </a:rPr>
              <a:t> among all three penguin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A9AA35"/>
                </a:solidFill>
              </a:rPr>
              <a:t>species</a:t>
            </a:r>
            <a:endParaRPr b="1">
              <a:solidFill>
                <a:srgbClr val="A9AA3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5"/>
          <p:cNvSpPr txBox="1"/>
          <p:nvPr>
            <p:ph type="title"/>
          </p:nvPr>
        </p:nvSpPr>
        <p:spPr>
          <a:xfrm>
            <a:off x="464100" y="445025"/>
            <a:ext cx="28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Hypothesis testing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58" name="Google Shape;658;p55"/>
          <p:cNvSpPr txBox="1"/>
          <p:nvPr/>
        </p:nvSpPr>
        <p:spPr>
          <a:xfrm>
            <a:off x="387900" y="912425"/>
            <a:ext cx="4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Trying to find enough </a:t>
            </a:r>
            <a:r>
              <a:rPr b="1" lang="en">
                <a:solidFill>
                  <a:schemeClr val="dk2"/>
                </a:solidFill>
              </a:rPr>
              <a:t>evidence</a:t>
            </a:r>
            <a:r>
              <a:rPr lang="en">
                <a:solidFill>
                  <a:schemeClr val="dk2"/>
                </a:solidFill>
              </a:rPr>
              <a:t> to disprove a </a:t>
            </a:r>
            <a:r>
              <a:rPr b="1" lang="en">
                <a:solidFill>
                  <a:schemeClr val="dk2"/>
                </a:solidFill>
              </a:rPr>
              <a:t>statement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5278800" y="1921075"/>
            <a:ext cx="35577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: there is no difference between average body mass among two penguin species</a:t>
            </a:r>
            <a:endParaRPr/>
          </a:p>
        </p:txBody>
      </p:sp>
      <p:sp>
        <p:nvSpPr>
          <p:cNvPr id="660" name="Google Shape;660;p55"/>
          <p:cNvSpPr txBox="1"/>
          <p:nvPr/>
        </p:nvSpPr>
        <p:spPr>
          <a:xfrm>
            <a:off x="5278800" y="774400"/>
            <a:ext cx="3557700" cy="8958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 sz="900">
                <a:solidFill>
                  <a:schemeClr val="dk2"/>
                </a:solidFill>
              </a:rPr>
              <a:t>1</a:t>
            </a:r>
            <a:r>
              <a:rPr lang="en">
                <a:solidFill>
                  <a:schemeClr val="dk2"/>
                </a:solidFill>
              </a:rPr>
              <a:t>: there is a significant difference between average body mass among two penguin species</a:t>
            </a:r>
            <a:endParaRPr/>
          </a:p>
        </p:txBody>
      </p:sp>
      <p:sp>
        <p:nvSpPr>
          <p:cNvPr id="661" name="Google Shape;661;p55"/>
          <p:cNvSpPr txBox="1"/>
          <p:nvPr/>
        </p:nvSpPr>
        <p:spPr>
          <a:xfrm>
            <a:off x="5278800" y="3216475"/>
            <a:ext cx="35577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We have one numeric feature and one categorical feature, so we use a </a:t>
            </a:r>
            <a:r>
              <a:rPr b="1" lang="en">
                <a:solidFill>
                  <a:schemeClr val="dk2"/>
                </a:solidFill>
              </a:rPr>
              <a:t>t-test</a:t>
            </a:r>
            <a:r>
              <a:rPr lang="en">
                <a:solidFill>
                  <a:schemeClr val="dk2"/>
                </a:solidFill>
              </a:rPr>
              <a:t>.</a:t>
            </a:r>
            <a:endParaRPr/>
          </a:p>
        </p:txBody>
      </p:sp>
      <p:sp>
        <p:nvSpPr>
          <p:cNvPr id="662" name="Google Shape;662;p55"/>
          <p:cNvSpPr txBox="1"/>
          <p:nvPr/>
        </p:nvSpPr>
        <p:spPr>
          <a:xfrm>
            <a:off x="387900" y="3121075"/>
            <a:ext cx="4613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first bit of evidence we’re collecting is a test statistic. The test we use is determined by the type of features being compared.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387900" y="1922225"/>
            <a:ext cx="461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statement we’re trying to disprove is called our </a:t>
            </a:r>
            <a:r>
              <a:rPr b="1" lang="en">
                <a:solidFill>
                  <a:schemeClr val="dk2"/>
                </a:solidFill>
              </a:rPr>
              <a:t>null hypothesis</a:t>
            </a:r>
            <a:r>
              <a:rPr lang="en">
                <a:solidFill>
                  <a:schemeClr val="dk2"/>
                </a:solidFill>
              </a:rPr>
              <a:t>, H</a:t>
            </a:r>
            <a:r>
              <a:rPr lang="en" sz="800">
                <a:solidFill>
                  <a:schemeClr val="dk2"/>
                </a:solidFill>
              </a:rPr>
              <a:t>0</a:t>
            </a:r>
            <a:r>
              <a:rPr lang="en">
                <a:solidFill>
                  <a:schemeClr val="dk2"/>
                </a:solidFill>
              </a:rPr>
              <a:t>. The alternative is H</a:t>
            </a:r>
            <a:r>
              <a:rPr lang="en" sz="800">
                <a:solidFill>
                  <a:schemeClr val="dk2"/>
                </a:solidFill>
              </a:rPr>
              <a:t>1.</a:t>
            </a:r>
            <a:endParaRPr/>
          </a:p>
        </p:txBody>
      </p:sp>
      <p:grpSp>
        <p:nvGrpSpPr>
          <p:cNvPr id="664" name="Google Shape;664;p55"/>
          <p:cNvGrpSpPr/>
          <p:nvPr/>
        </p:nvGrpSpPr>
        <p:grpSpPr>
          <a:xfrm>
            <a:off x="4065700" y="3970675"/>
            <a:ext cx="3829725" cy="926625"/>
            <a:chOff x="4065700" y="3970675"/>
            <a:chExt cx="3829725" cy="926625"/>
          </a:xfrm>
        </p:grpSpPr>
        <p:sp>
          <p:nvSpPr>
            <p:cNvPr id="665" name="Google Shape;665;p55"/>
            <p:cNvSpPr txBox="1"/>
            <p:nvPr/>
          </p:nvSpPr>
          <p:spPr>
            <a:xfrm>
              <a:off x="4065700" y="4249300"/>
              <a:ext cx="300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Note: missing values will need to be removed for testing purposes</a:t>
              </a:r>
              <a:endParaRPr/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6919975" y="3970675"/>
              <a:ext cx="975450" cy="655700"/>
            </a:xfrm>
            <a:custGeom>
              <a:rect b="b" l="l" r="r" t="t"/>
              <a:pathLst>
                <a:path extrusionOk="0" h="26228" w="39018">
                  <a:moveTo>
                    <a:pt x="0" y="24328"/>
                  </a:moveTo>
                  <a:cubicBezTo>
                    <a:pt x="5432" y="24328"/>
                    <a:pt x="26088" y="28383"/>
                    <a:pt x="32591" y="24328"/>
                  </a:cubicBezTo>
                  <a:cubicBezTo>
                    <a:pt x="39094" y="20273"/>
                    <a:pt x="37947" y="4055"/>
                    <a:pt x="3901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type="title"/>
          </p:nvPr>
        </p:nvSpPr>
        <p:spPr>
          <a:xfrm>
            <a:off x="464100" y="445025"/>
            <a:ext cx="28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Hypothesis testing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72" name="Google Shape;672;p56"/>
          <p:cNvSpPr txBox="1"/>
          <p:nvPr/>
        </p:nvSpPr>
        <p:spPr>
          <a:xfrm>
            <a:off x="387900" y="912425"/>
            <a:ext cx="4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Trying to find enough </a:t>
            </a:r>
            <a:r>
              <a:rPr b="1" lang="en">
                <a:solidFill>
                  <a:schemeClr val="dk2"/>
                </a:solidFill>
              </a:rPr>
              <a:t>evidence</a:t>
            </a:r>
            <a:r>
              <a:rPr lang="en">
                <a:solidFill>
                  <a:schemeClr val="dk2"/>
                </a:solidFill>
              </a:rPr>
              <a:t> to disprove a </a:t>
            </a:r>
            <a:r>
              <a:rPr b="1" lang="en">
                <a:solidFill>
                  <a:schemeClr val="dk2"/>
                </a:solidFill>
              </a:rPr>
              <a:t>statement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3" name="Google Shape;673;p56"/>
          <p:cNvSpPr txBox="1"/>
          <p:nvPr/>
        </p:nvSpPr>
        <p:spPr>
          <a:xfrm>
            <a:off x="5278800" y="1692475"/>
            <a:ext cx="3557700" cy="13914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If we run the test and get a small p-value, then we reject the null and conclude there is a significant difference in the body mass of penguin species. If p-value isn’t small, cannot reject the null (inconclusive) </a:t>
            </a:r>
            <a:endParaRPr/>
          </a:p>
        </p:txBody>
      </p:sp>
      <p:sp>
        <p:nvSpPr>
          <p:cNvPr id="674" name="Google Shape;674;p56"/>
          <p:cNvSpPr txBox="1"/>
          <p:nvPr/>
        </p:nvSpPr>
        <p:spPr>
          <a:xfrm>
            <a:off x="5255825" y="3551250"/>
            <a:ext cx="3557700" cy="648000"/>
          </a:xfrm>
          <a:prstGeom prst="rect">
            <a:avLst/>
          </a:prstGeom>
          <a:solidFill>
            <a:srgbClr val="999999">
              <a:alpha val="3354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If significant, create some visualizations to see what is going on.</a:t>
            </a:r>
            <a:endParaRPr/>
          </a:p>
        </p:txBody>
      </p:sp>
      <p:sp>
        <p:nvSpPr>
          <p:cNvPr id="675" name="Google Shape;675;p56"/>
          <p:cNvSpPr txBox="1"/>
          <p:nvPr/>
        </p:nvSpPr>
        <p:spPr>
          <a:xfrm>
            <a:off x="366900" y="1685125"/>
            <a:ext cx="4613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second bit of evidence we’re collecting is a </a:t>
            </a:r>
            <a:r>
              <a:rPr b="1" lang="en">
                <a:solidFill>
                  <a:schemeClr val="dk2"/>
                </a:solidFill>
              </a:rPr>
              <a:t>p-value</a:t>
            </a:r>
            <a:r>
              <a:rPr lang="en">
                <a:solidFill>
                  <a:schemeClr val="dk2"/>
                </a:solidFill>
              </a:rPr>
              <a:t>, which tells us how likely it is to see a test statistic more extreme than the one we calculated. If small, then statistically significant.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6" name="Google Shape;676;p56"/>
          <p:cNvSpPr txBox="1"/>
          <p:nvPr/>
        </p:nvSpPr>
        <p:spPr>
          <a:xfrm>
            <a:off x="366900" y="3551250"/>
            <a:ext cx="4613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If significant, then need to further explore to unpack what’s happening as p-value isn’t enough evidence.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77" name="Google Shape;677;p56"/>
          <p:cNvGrpSpPr/>
          <p:nvPr/>
        </p:nvGrpSpPr>
        <p:grpSpPr>
          <a:xfrm>
            <a:off x="5557650" y="347500"/>
            <a:ext cx="3255875" cy="1431275"/>
            <a:chOff x="5557650" y="347500"/>
            <a:chExt cx="3255875" cy="1431275"/>
          </a:xfrm>
        </p:grpSpPr>
        <p:sp>
          <p:nvSpPr>
            <p:cNvPr id="678" name="Google Shape;678;p56"/>
            <p:cNvSpPr txBox="1"/>
            <p:nvPr/>
          </p:nvSpPr>
          <p:spPr>
            <a:xfrm>
              <a:off x="5557650" y="347500"/>
              <a:ext cx="31068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What’s considered small? Typically between </a:t>
              </a:r>
              <a:r>
                <a:rPr b="1" lang="en">
                  <a:solidFill>
                    <a:schemeClr val="dk2"/>
                  </a:solidFill>
                </a:rPr>
                <a:t>0.01 and 0.005</a:t>
              </a:r>
              <a:r>
                <a:rPr lang="en">
                  <a:solidFill>
                    <a:schemeClr val="dk2"/>
                  </a:solidFill>
                </a:rPr>
                <a:t>, sometimes 0.05. Depends on the application.</a:t>
              </a:r>
              <a:endParaRPr/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8067550" y="1021350"/>
              <a:ext cx="745975" cy="757425"/>
            </a:xfrm>
            <a:custGeom>
              <a:rect b="b" l="l" r="r" t="t"/>
              <a:pathLst>
                <a:path extrusionOk="0" h="30297" w="29839">
                  <a:moveTo>
                    <a:pt x="0" y="30297"/>
                  </a:moveTo>
                  <a:cubicBezTo>
                    <a:pt x="2907" y="29073"/>
                    <a:pt x="12471" y="26165"/>
                    <a:pt x="17444" y="22952"/>
                  </a:cubicBezTo>
                  <a:cubicBezTo>
                    <a:pt x="22417" y="19739"/>
                    <a:pt x="29915" y="14842"/>
                    <a:pt x="29838" y="11017"/>
                  </a:cubicBezTo>
                  <a:cubicBezTo>
                    <a:pt x="29762" y="7192"/>
                    <a:pt x="19127" y="1836"/>
                    <a:pt x="1698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680" name="Google Shape;680;p56"/>
          <p:cNvGrpSpPr/>
          <p:nvPr/>
        </p:nvGrpSpPr>
        <p:grpSpPr>
          <a:xfrm>
            <a:off x="2092275" y="3924750"/>
            <a:ext cx="5458875" cy="1079975"/>
            <a:chOff x="2092275" y="3924750"/>
            <a:chExt cx="5458875" cy="1079975"/>
          </a:xfrm>
        </p:grpSpPr>
        <p:sp>
          <p:nvSpPr>
            <p:cNvPr id="681" name="Google Shape;681;p56"/>
            <p:cNvSpPr txBox="1"/>
            <p:nvPr/>
          </p:nvSpPr>
          <p:spPr>
            <a:xfrm>
              <a:off x="2092275" y="4356725"/>
              <a:ext cx="51681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goal of this next step is to collect more evidence around the claim that something is indeed significant.</a:t>
              </a:r>
              <a:endParaRPr/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5737950" y="3924750"/>
              <a:ext cx="1813200" cy="940300"/>
            </a:xfrm>
            <a:custGeom>
              <a:rect b="b" l="l" r="r" t="t"/>
              <a:pathLst>
                <a:path extrusionOk="0" h="37612" w="72528">
                  <a:moveTo>
                    <a:pt x="0" y="34887"/>
                  </a:moveTo>
                  <a:cubicBezTo>
                    <a:pt x="8033" y="34887"/>
                    <a:pt x="36111" y="40702"/>
                    <a:pt x="48199" y="34887"/>
                  </a:cubicBezTo>
                  <a:cubicBezTo>
                    <a:pt x="60287" y="29073"/>
                    <a:pt x="68473" y="5815"/>
                    <a:pt x="7252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misconception about p-values</a:t>
            </a:r>
            <a:endParaRPr/>
          </a:p>
        </p:txBody>
      </p:sp>
      <p:sp>
        <p:nvSpPr>
          <p:cNvPr id="688" name="Google Shape;688;p57"/>
          <p:cNvSpPr txBox="1"/>
          <p:nvPr/>
        </p:nvSpPr>
        <p:spPr>
          <a:xfrm>
            <a:off x="374575" y="1445825"/>
            <a:ext cx="4334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What they actually measure</a:t>
            </a:r>
            <a:r>
              <a:rPr lang="en">
                <a:solidFill>
                  <a:schemeClr val="dk2"/>
                </a:solidFill>
              </a:rPr>
              <a:t>. It’s evidence that we see a given value </a:t>
            </a:r>
            <a:r>
              <a:rPr lang="en" u="sng">
                <a:solidFill>
                  <a:schemeClr val="dk2"/>
                </a:solidFill>
              </a:rPr>
              <a:t>assuming</a:t>
            </a:r>
            <a:r>
              <a:rPr lang="en">
                <a:solidFill>
                  <a:schemeClr val="dk2"/>
                </a:solidFill>
              </a:rPr>
              <a:t> the null is true. If small chance to see that value, we reject the null. We’re not saying it’s not true, just very unlikely.</a:t>
            </a:r>
            <a:endParaRPr/>
          </a:p>
        </p:txBody>
      </p:sp>
      <p:sp>
        <p:nvSpPr>
          <p:cNvPr id="689" name="Google Shape;689;p57"/>
          <p:cNvSpPr txBox="1"/>
          <p:nvPr/>
        </p:nvSpPr>
        <p:spPr>
          <a:xfrm>
            <a:off x="4733100" y="1445825"/>
            <a:ext cx="43347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Why the definition of ‘small’ changes.</a:t>
            </a:r>
            <a:r>
              <a:rPr lang="en">
                <a:solidFill>
                  <a:schemeClr val="dk2"/>
                </a:solidFill>
              </a:rPr>
              <a:t> Depending on the context, it may be catastrophic if you reject something based on an arbitrary threshold. On the other hand, some folks pick a certain threshold so their results become significant. This is called </a:t>
            </a:r>
            <a:r>
              <a:rPr lang="en" u="sng">
                <a:solidFill>
                  <a:schemeClr val="dk2"/>
                </a:solidFill>
              </a:rPr>
              <a:t>p-hacking</a:t>
            </a:r>
            <a:r>
              <a:rPr lang="en">
                <a:solidFill>
                  <a:schemeClr val="dk2"/>
                </a:solidFill>
              </a:rPr>
              <a:t> and is problematic as it undermines valid research practices.</a:t>
            </a:r>
            <a:endParaRPr/>
          </a:p>
        </p:txBody>
      </p:sp>
      <p:sp>
        <p:nvSpPr>
          <p:cNvPr id="690" name="Google Shape;690;p57"/>
          <p:cNvSpPr txBox="1"/>
          <p:nvPr/>
        </p:nvSpPr>
        <p:spPr>
          <a:xfrm>
            <a:off x="406075" y="2965200"/>
            <a:ext cx="4271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What to do next.</a:t>
            </a:r>
            <a:r>
              <a:rPr lang="en">
                <a:solidFill>
                  <a:schemeClr val="dk2"/>
                </a:solidFill>
              </a:rPr>
              <a:t> p-values are just one piece of evidence. Gather more by doing other stats (confidence intervals, sample size) and visualizations (boxplots, histograms, heatmaps)</a:t>
            </a:r>
            <a:endParaRPr/>
          </a:p>
        </p:txBody>
      </p:sp>
      <p:sp>
        <p:nvSpPr>
          <p:cNvPr id="691" name="Google Shape;691;p57"/>
          <p:cNvSpPr txBox="1"/>
          <p:nvPr/>
        </p:nvSpPr>
        <p:spPr>
          <a:xfrm>
            <a:off x="4733100" y="3496300"/>
            <a:ext cx="4039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More info pls</a:t>
            </a:r>
            <a:r>
              <a:rPr lang="en">
                <a:solidFill>
                  <a:schemeClr val="dk2"/>
                </a:solidFill>
              </a:rPr>
              <a:t>. ASA has great advice on how to interpret p-values (link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>
                <a:solidFill>
                  <a:schemeClr val="dk2"/>
                </a:solidFill>
              </a:rPr>
              <a:t>). </a:t>
            </a:r>
            <a:endParaRPr/>
          </a:p>
        </p:txBody>
      </p:sp>
      <p:grpSp>
        <p:nvGrpSpPr>
          <p:cNvPr id="692" name="Google Shape;692;p57"/>
          <p:cNvGrpSpPr/>
          <p:nvPr/>
        </p:nvGrpSpPr>
        <p:grpSpPr>
          <a:xfrm>
            <a:off x="1120345" y="4051000"/>
            <a:ext cx="3309330" cy="772475"/>
            <a:chOff x="1120345" y="4051000"/>
            <a:chExt cx="3309330" cy="772475"/>
          </a:xfrm>
        </p:grpSpPr>
        <p:sp>
          <p:nvSpPr>
            <p:cNvPr id="693" name="Google Shape;693;p57"/>
            <p:cNvSpPr txBox="1"/>
            <p:nvPr/>
          </p:nvSpPr>
          <p:spPr>
            <a:xfrm>
              <a:off x="1470775" y="4307775"/>
              <a:ext cx="29589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000">
                  <a:solidFill>
                    <a:schemeClr val="dk2"/>
                  </a:solidFill>
                </a:rPr>
                <a:t>Note: To do HW1 #4  you’ll need to know which viz to do (we’ll learn this next time!)</a:t>
              </a:r>
              <a:endParaRPr sz="1000"/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1120345" y="4051000"/>
              <a:ext cx="383000" cy="494875"/>
            </a:xfrm>
            <a:custGeom>
              <a:rect b="b" l="l" r="r" t="t"/>
              <a:pathLst>
                <a:path extrusionOk="0" h="19795" w="15320">
                  <a:moveTo>
                    <a:pt x="15320" y="18361"/>
                  </a:moveTo>
                  <a:cubicBezTo>
                    <a:pt x="13025" y="18361"/>
                    <a:pt x="4074" y="21421"/>
                    <a:pt x="1549" y="18361"/>
                  </a:cubicBezTo>
                  <a:cubicBezTo>
                    <a:pt x="-976" y="15301"/>
                    <a:pt x="402" y="3060"/>
                    <a:pt x="17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 txBox="1"/>
          <p:nvPr>
            <p:ph idx="1" type="body"/>
          </p:nvPr>
        </p:nvSpPr>
        <p:spPr>
          <a:xfrm>
            <a:off x="1520225" y="357400"/>
            <a:ext cx="36069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Interpret the statistical tests in your colab workbook by filling in the blanks. Some of the notes here may be helpful.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00" name="Google Shape;700;p58"/>
          <p:cNvSpPr txBox="1"/>
          <p:nvPr/>
        </p:nvSpPr>
        <p:spPr>
          <a:xfrm>
            <a:off x="1520225" y="2413875"/>
            <a:ext cx="3557700" cy="6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</a:t>
            </a:r>
            <a:r>
              <a:rPr b="1" lang="en" sz="9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: there is no difference between average body mass among penguin species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1" name="Google Shape;701;p58"/>
          <p:cNvSpPr txBox="1"/>
          <p:nvPr/>
        </p:nvSpPr>
        <p:spPr>
          <a:xfrm>
            <a:off x="1520225" y="1267200"/>
            <a:ext cx="3557700" cy="89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</a:t>
            </a:r>
            <a:r>
              <a:rPr b="1" lang="en" sz="900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: there is a significant difference between average body mass among penguin species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2" name="Google Shape;702;p58"/>
          <p:cNvSpPr txBox="1"/>
          <p:nvPr/>
        </p:nvSpPr>
        <p:spPr>
          <a:xfrm>
            <a:off x="1520225" y="3312750"/>
            <a:ext cx="3557700" cy="139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If we run the test and get a small p-value, then we reject the null and conclude there is a significant difference in the body mass of penguin species. If p-value isn’t small, cannot reject the null (inconclusive)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5467625" y="519675"/>
            <a:ext cx="2583000" cy="89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t-test: determines </a:t>
            </a:r>
            <a:r>
              <a:rPr b="1" lang="en">
                <a:solidFill>
                  <a:schemeClr val="lt1"/>
                </a:solidFill>
              </a:rPr>
              <a:t>difference in means</a:t>
            </a:r>
            <a:r>
              <a:rPr lang="en">
                <a:solidFill>
                  <a:schemeClr val="lt1"/>
                </a:solidFill>
              </a:rPr>
              <a:t> between two categories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5467625" y="1539700"/>
            <a:ext cx="2583000" cy="89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ANOVA: determines </a:t>
            </a:r>
            <a:r>
              <a:rPr b="1" lang="en">
                <a:solidFill>
                  <a:schemeClr val="lt1"/>
                </a:solidFill>
              </a:rPr>
              <a:t>difference in means</a:t>
            </a:r>
            <a:r>
              <a:rPr lang="en">
                <a:solidFill>
                  <a:schemeClr val="lt1"/>
                </a:solidFill>
              </a:rPr>
              <a:t> between two+ categories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5" name="Google Shape;705;p58"/>
          <p:cNvSpPr txBox="1"/>
          <p:nvPr/>
        </p:nvSpPr>
        <p:spPr>
          <a:xfrm>
            <a:off x="5467625" y="2559725"/>
            <a:ext cx="2583000" cy="89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chi-sq: determines </a:t>
            </a:r>
            <a:r>
              <a:rPr b="1" lang="en">
                <a:solidFill>
                  <a:schemeClr val="lt1"/>
                </a:solidFill>
              </a:rPr>
              <a:t>association</a:t>
            </a:r>
            <a:r>
              <a:rPr lang="en">
                <a:solidFill>
                  <a:schemeClr val="lt1"/>
                </a:solidFill>
              </a:rPr>
              <a:t> between two categorical features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6" name="Google Shape;706;p58"/>
          <p:cNvSpPr txBox="1"/>
          <p:nvPr/>
        </p:nvSpPr>
        <p:spPr>
          <a:xfrm>
            <a:off x="5467625" y="3579750"/>
            <a:ext cx="2583000" cy="89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correlation: determines </a:t>
            </a:r>
            <a:r>
              <a:rPr b="1" lang="en">
                <a:solidFill>
                  <a:schemeClr val="lt1"/>
                </a:solidFill>
              </a:rPr>
              <a:t>linear relationship</a:t>
            </a:r>
            <a:r>
              <a:rPr lang="en">
                <a:solidFill>
                  <a:schemeClr val="lt1"/>
                </a:solidFill>
              </a:rPr>
              <a:t> between two numeric features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707" name="Google Shape;707;p58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50" y="4215500"/>
            <a:ext cx="1152000" cy="6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712" name="Google Shape;712;p59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/>
          <p:nvPr/>
        </p:nvSpPr>
        <p:spPr>
          <a:xfrm>
            <a:off x="2293625" y="967750"/>
            <a:ext cx="4953000" cy="2689800"/>
          </a:xfrm>
          <a:prstGeom prst="roundRect">
            <a:avLst>
              <a:gd fmla="val 16667" name="adj"/>
            </a:avLst>
          </a:prstGeom>
          <a:solidFill>
            <a:srgbClr val="1B91C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AD1DC"/>
                </a:solidFill>
              </a:rPr>
              <a:t>Quiz INTRO</a:t>
            </a:r>
            <a:endParaRPr b="1" sz="2800">
              <a:solidFill>
                <a:srgbClr val="EAD1D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7F1E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We’ll continue content at 1:50. Spend ~5 minutes on each page, adding explanation where needed.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718" name="Google Shape;718;p60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/>
          <p:nvPr/>
        </p:nvSpPr>
        <p:spPr>
          <a:xfrm>
            <a:off x="2293625" y="967750"/>
            <a:ext cx="4953000" cy="2689800"/>
          </a:xfrm>
          <a:prstGeom prst="roundRect">
            <a:avLst>
              <a:gd fmla="val 16667" name="adj"/>
            </a:avLst>
          </a:prstGeom>
          <a:solidFill>
            <a:srgbClr val="BE86B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Homework work time</a:t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F1E15"/>
                </a:solidFill>
              </a:rPr>
              <a:t>HW1 </a:t>
            </a:r>
            <a:endParaRPr b="1" sz="2800">
              <a:solidFill>
                <a:srgbClr val="7F1E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7F1E1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get a start on some more homework questions. Grab a partner to get started. If you have any questions on finding the dataset please let me know!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on our website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724" name="Google Shape;724;p61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1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EDA</a:t>
            </a:r>
            <a:r>
              <a:rPr b="1" lang="en" sz="44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4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Exploring data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3"/>
          <p:cNvSpPr txBox="1"/>
          <p:nvPr>
            <p:ph idx="1" type="body"/>
          </p:nvPr>
        </p:nvSpPr>
        <p:spPr>
          <a:xfrm>
            <a:off x="244400" y="289150"/>
            <a:ext cx="2300100" cy="4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Warm-up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Each of the following visualizations compares body mass across penguin species.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For each chart, describe what it does well, and what it could improve upon.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Consider things like statistical measures, visual appeal, informativeness, etc.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Lastly, come up with an informative and appealing title for each chart.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736" name="Google Shape;7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00" y="302625"/>
            <a:ext cx="6268600" cy="4538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737" name="Google Shape;737;p63" title="5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00" y="4468450"/>
            <a:ext cx="741100" cy="4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8"/>
          <p:cNvGrpSpPr/>
          <p:nvPr/>
        </p:nvGrpSpPr>
        <p:grpSpPr>
          <a:xfrm>
            <a:off x="1980873" y="861617"/>
            <a:ext cx="2556081" cy="3981769"/>
            <a:chOff x="299500" y="265350"/>
            <a:chExt cx="2797200" cy="4612800"/>
          </a:xfrm>
        </p:grpSpPr>
        <p:sp>
          <p:nvSpPr>
            <p:cNvPr id="121" name="Google Shape;121;p28"/>
            <p:cNvSpPr/>
            <p:nvPr/>
          </p:nvSpPr>
          <p:spPr>
            <a:xfrm>
              <a:off x="299500" y="265350"/>
              <a:ext cx="2797200" cy="4612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8"/>
            <p:cNvSpPr txBox="1"/>
            <p:nvPr/>
          </p:nvSpPr>
          <p:spPr>
            <a:xfrm>
              <a:off x="359127" y="349670"/>
              <a:ext cx="2678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Lecture</a:t>
              </a:r>
              <a:endParaRPr sz="3000">
                <a:solidFill>
                  <a:schemeClr val="dk1"/>
                </a:solidFill>
              </a:endParaRPr>
            </a:p>
          </p:txBody>
        </p:sp>
        <p:sp>
          <p:nvSpPr>
            <p:cNvPr id="123" name="Google Shape;123;p28"/>
            <p:cNvSpPr txBox="1"/>
            <p:nvPr/>
          </p:nvSpPr>
          <p:spPr>
            <a:xfrm>
              <a:off x="359127" y="3937833"/>
              <a:ext cx="2678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Palmer Penguins</a:t>
              </a:r>
              <a:endParaRPr sz="2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link: </a:t>
              </a:r>
              <a:r>
                <a:rPr lang="en" sz="1000" u="sng">
                  <a:solidFill>
                    <a:schemeClr val="hlink"/>
                  </a:solidFill>
                  <a:hlinkClick r:id="rId4"/>
                </a:rPr>
                <a:t>github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124" name="Google Shape;124;p28"/>
          <p:cNvGrpSpPr/>
          <p:nvPr/>
        </p:nvGrpSpPr>
        <p:grpSpPr>
          <a:xfrm>
            <a:off x="4607058" y="861617"/>
            <a:ext cx="2556081" cy="3981769"/>
            <a:chOff x="3173416" y="265350"/>
            <a:chExt cx="2797200" cy="4612800"/>
          </a:xfrm>
        </p:grpSpPr>
        <p:sp>
          <p:nvSpPr>
            <p:cNvPr id="125" name="Google Shape;125;p28"/>
            <p:cNvSpPr/>
            <p:nvPr/>
          </p:nvSpPr>
          <p:spPr>
            <a:xfrm>
              <a:off x="3173416" y="265350"/>
              <a:ext cx="2797200" cy="4612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8"/>
            <p:cNvSpPr txBox="1"/>
            <p:nvPr/>
          </p:nvSpPr>
          <p:spPr>
            <a:xfrm>
              <a:off x="3233026" y="349670"/>
              <a:ext cx="2678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</a:rPr>
                <a:t>HW1 + Lab1</a:t>
              </a:r>
              <a:endParaRPr sz="3000">
                <a:solidFill>
                  <a:schemeClr val="dk1"/>
                </a:solidFill>
              </a:endParaRPr>
            </a:p>
          </p:txBody>
        </p:sp>
        <p:sp>
          <p:nvSpPr>
            <p:cNvPr id="127" name="Google Shape;127;p28"/>
            <p:cNvSpPr txBox="1"/>
            <p:nvPr/>
          </p:nvSpPr>
          <p:spPr>
            <a:xfrm>
              <a:off x="3233026" y="3937833"/>
              <a:ext cx="26781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Titanic</a:t>
              </a:r>
              <a:endParaRPr sz="2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link: </a:t>
              </a:r>
              <a:r>
                <a:rPr lang="en" sz="1000" u="sng">
                  <a:solidFill>
                    <a:schemeClr val="accent5"/>
                  </a:solidFill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github</a:t>
              </a:r>
              <a:endParaRPr sz="1000">
                <a:solidFill>
                  <a:schemeClr val="dk1"/>
                </a:solidFill>
              </a:endParaRPr>
            </a:p>
          </p:txBody>
        </p:sp>
        <p:pic>
          <p:nvPicPr>
            <p:cNvPr descr="a model of a cruise ship is floating in the water (Provided by Tenor)" id="128" name="Google Shape;128;p28"/>
            <p:cNvPicPr preferRelativeResize="0"/>
            <p:nvPr/>
          </p:nvPicPr>
          <p:blipFill rotWithShape="1">
            <a:blip r:embed="rId6">
              <a:alphaModFix/>
            </a:blip>
            <a:srcRect b="0" l="27941" r="6437" t="0"/>
            <a:stretch/>
          </p:blipFill>
          <p:spPr>
            <a:xfrm>
              <a:off x="3528250" y="1565550"/>
              <a:ext cx="2018150" cy="172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8"/>
          <p:cNvSpPr txBox="1"/>
          <p:nvPr/>
        </p:nvSpPr>
        <p:spPr>
          <a:xfrm>
            <a:off x="1506438" y="215125"/>
            <a:ext cx="604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Datasets This Week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penguin is standing in front of a map that says madagascar on it (Provided by Tenor)" id="130" name="Google Shape;130;p28"/>
          <p:cNvPicPr preferRelativeResize="0"/>
          <p:nvPr/>
        </p:nvPicPr>
        <p:blipFill rotWithShape="1">
          <a:blip r:embed="rId7">
            <a:alphaModFix/>
          </a:blip>
          <a:srcRect b="0" l="36659" r="19702" t="0"/>
          <a:stretch/>
        </p:blipFill>
        <p:spPr>
          <a:xfrm>
            <a:off x="2472038" y="1873700"/>
            <a:ext cx="1573750" cy="18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6906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582" y="70387"/>
            <a:ext cx="3521367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4"/>
          <p:cNvSpPr txBox="1"/>
          <p:nvPr>
            <p:ph idx="1" type="body"/>
          </p:nvPr>
        </p:nvSpPr>
        <p:spPr>
          <a:xfrm>
            <a:off x="2152825" y="4706475"/>
            <a:ext cx="18381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200">
                <a:solidFill>
                  <a:schemeClr val="lt1"/>
                </a:solidFill>
              </a:rPr>
              <a:t>sim daltonism </a:t>
            </a:r>
            <a:r>
              <a:rPr lang="en" sz="1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44" name="Google Shape;7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07" y="70387"/>
            <a:ext cx="3521367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4"/>
          <p:cNvSpPr txBox="1"/>
          <p:nvPr>
            <p:ph idx="1" type="body"/>
          </p:nvPr>
        </p:nvSpPr>
        <p:spPr>
          <a:xfrm>
            <a:off x="4679563" y="4692638"/>
            <a:ext cx="35214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photo by Field and Stream magazine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5"/>
          <p:cNvSpPr txBox="1"/>
          <p:nvPr>
            <p:ph type="title"/>
          </p:nvPr>
        </p:nvSpPr>
        <p:spPr>
          <a:xfrm>
            <a:off x="312150" y="3973525"/>
            <a:ext cx="31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top 10 dos and don’ts reading: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link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how to use colors in visualizations video (</a:t>
            </a: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lang="en" sz="1100">
                <a:solidFill>
                  <a:schemeClr val="dk2"/>
                </a:solidFill>
              </a:rPr>
              <a:t>)</a:t>
            </a:r>
            <a:endParaRPr sz="1100"/>
          </a:p>
        </p:txBody>
      </p:sp>
      <p:sp>
        <p:nvSpPr>
          <p:cNvPr id="751" name="Google Shape;751;p65"/>
          <p:cNvSpPr txBox="1"/>
          <p:nvPr/>
        </p:nvSpPr>
        <p:spPr>
          <a:xfrm>
            <a:off x="560850" y="570275"/>
            <a:ext cx="2806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Impactful visuals leads to better insights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Better insights leads to more informed decisions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2" name="Google Shape;752;p65"/>
          <p:cNvSpPr txBox="1"/>
          <p:nvPr/>
        </p:nvSpPr>
        <p:spPr>
          <a:xfrm>
            <a:off x="629275" y="2321275"/>
            <a:ext cx="2738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…so how do we create impactful visualizations?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753" name="Google Shape;753;p65"/>
          <p:cNvGrpSpPr/>
          <p:nvPr/>
        </p:nvGrpSpPr>
        <p:grpSpPr>
          <a:xfrm>
            <a:off x="6173000" y="362750"/>
            <a:ext cx="1691499" cy="1574975"/>
            <a:chOff x="4344200" y="743750"/>
            <a:chExt cx="1691499" cy="1574975"/>
          </a:xfrm>
        </p:grpSpPr>
        <p:sp>
          <p:nvSpPr>
            <p:cNvPr id="754" name="Google Shape;754;p65"/>
            <p:cNvSpPr txBox="1"/>
            <p:nvPr/>
          </p:nvSpPr>
          <p:spPr>
            <a:xfrm>
              <a:off x="4577975" y="1887625"/>
              <a:ext cx="136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color matters</a:t>
              </a:r>
              <a:endParaRPr/>
            </a:p>
          </p:txBody>
        </p:sp>
        <p:grpSp>
          <p:nvGrpSpPr>
            <p:cNvPr id="755" name="Google Shape;755;p65"/>
            <p:cNvGrpSpPr/>
            <p:nvPr/>
          </p:nvGrpSpPr>
          <p:grpSpPr>
            <a:xfrm>
              <a:off x="4344200" y="743750"/>
              <a:ext cx="1691499" cy="1321117"/>
              <a:chOff x="4115600" y="3334550"/>
              <a:chExt cx="1691499" cy="1321117"/>
            </a:xfrm>
          </p:grpSpPr>
          <p:pic>
            <p:nvPicPr>
              <p:cNvPr id="756" name="Google Shape;756;p65"/>
              <p:cNvPicPr preferRelativeResize="0"/>
              <p:nvPr/>
            </p:nvPicPr>
            <p:blipFill rotWithShape="1">
              <a:blip r:embed="rId5">
                <a:alphaModFix/>
              </a:blip>
              <a:srcRect b="21899" l="0" r="0" t="0"/>
              <a:stretch/>
            </p:blipFill>
            <p:spPr>
              <a:xfrm>
                <a:off x="4115600" y="3334550"/>
                <a:ext cx="1691499" cy="13211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7" name="Google Shape;757;p65"/>
              <p:cNvSpPr/>
              <p:nvPr/>
            </p:nvSpPr>
            <p:spPr>
              <a:xfrm>
                <a:off x="4436625" y="4082050"/>
                <a:ext cx="151500" cy="324900"/>
              </a:xfrm>
              <a:prstGeom prst="rect">
                <a:avLst/>
              </a:prstGeom>
              <a:solidFill>
                <a:srgbClr val="949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4735250" y="4082050"/>
                <a:ext cx="151500" cy="142200"/>
              </a:xfrm>
              <a:prstGeom prst="rect">
                <a:avLst/>
              </a:prstGeom>
              <a:solidFill>
                <a:srgbClr val="949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5033875" y="4082050"/>
                <a:ext cx="151500" cy="412200"/>
              </a:xfrm>
              <a:prstGeom prst="rect">
                <a:avLst/>
              </a:prstGeom>
              <a:solidFill>
                <a:srgbClr val="949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5332500" y="4082050"/>
                <a:ext cx="151500" cy="142200"/>
              </a:xfrm>
              <a:prstGeom prst="rect">
                <a:avLst/>
              </a:prstGeom>
              <a:solidFill>
                <a:srgbClr val="949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1" name="Google Shape;761;p65"/>
          <p:cNvGrpSpPr/>
          <p:nvPr/>
        </p:nvGrpSpPr>
        <p:grpSpPr>
          <a:xfrm>
            <a:off x="3112200" y="2354949"/>
            <a:ext cx="2105700" cy="1727751"/>
            <a:chOff x="3112200" y="2354949"/>
            <a:chExt cx="2105700" cy="1727751"/>
          </a:xfrm>
        </p:grpSpPr>
        <p:sp>
          <p:nvSpPr>
            <p:cNvPr id="762" name="Google Shape;762;p65"/>
            <p:cNvSpPr txBox="1"/>
            <p:nvPr/>
          </p:nvSpPr>
          <p:spPr>
            <a:xfrm>
              <a:off x="3112200" y="3368400"/>
              <a:ext cx="21057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avoid cognitive overload</a:t>
              </a:r>
              <a:endParaRPr/>
            </a:p>
          </p:txBody>
        </p:sp>
        <p:pic>
          <p:nvPicPr>
            <p:cNvPr id="763" name="Google Shape;763;p65"/>
            <p:cNvPicPr preferRelativeResize="0"/>
            <p:nvPr/>
          </p:nvPicPr>
          <p:blipFill rotWithShape="1">
            <a:blip r:embed="rId6">
              <a:alphaModFix/>
            </a:blip>
            <a:srcRect b="14922" l="0" r="0" t="0"/>
            <a:stretch/>
          </p:blipFill>
          <p:spPr>
            <a:xfrm>
              <a:off x="3586075" y="2354949"/>
              <a:ext cx="1365900" cy="1162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4" name="Google Shape;764;p65"/>
          <p:cNvGrpSpPr/>
          <p:nvPr/>
        </p:nvGrpSpPr>
        <p:grpSpPr>
          <a:xfrm>
            <a:off x="4579200" y="430128"/>
            <a:ext cx="1360850" cy="1543897"/>
            <a:chOff x="2365900" y="764953"/>
            <a:chExt cx="1360850" cy="1543897"/>
          </a:xfrm>
        </p:grpSpPr>
        <p:sp>
          <p:nvSpPr>
            <p:cNvPr id="765" name="Google Shape;765;p65"/>
            <p:cNvSpPr txBox="1"/>
            <p:nvPr/>
          </p:nvSpPr>
          <p:spPr>
            <a:xfrm>
              <a:off x="2432850" y="1877750"/>
              <a:ext cx="1293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tell a story</a:t>
              </a:r>
              <a:endParaRPr/>
            </a:p>
          </p:txBody>
        </p:sp>
        <p:pic>
          <p:nvPicPr>
            <p:cNvPr id="766" name="Google Shape;766;p65"/>
            <p:cNvPicPr preferRelativeResize="0"/>
            <p:nvPr/>
          </p:nvPicPr>
          <p:blipFill rotWithShape="1">
            <a:blip r:embed="rId7">
              <a:alphaModFix/>
            </a:blip>
            <a:srcRect b="13993" l="0" r="0" t="0"/>
            <a:stretch/>
          </p:blipFill>
          <p:spPr>
            <a:xfrm>
              <a:off x="2365900" y="764953"/>
              <a:ext cx="1293899" cy="1112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65"/>
          <p:cNvGrpSpPr/>
          <p:nvPr/>
        </p:nvGrpSpPr>
        <p:grpSpPr>
          <a:xfrm>
            <a:off x="5374775" y="2449225"/>
            <a:ext cx="1490599" cy="1611200"/>
            <a:chOff x="5374775" y="2449225"/>
            <a:chExt cx="1490599" cy="1611200"/>
          </a:xfrm>
        </p:grpSpPr>
        <p:sp>
          <p:nvSpPr>
            <p:cNvPr id="768" name="Google Shape;768;p65"/>
            <p:cNvSpPr txBox="1"/>
            <p:nvPr/>
          </p:nvSpPr>
          <p:spPr>
            <a:xfrm>
              <a:off x="5437125" y="3629325"/>
              <a:ext cx="1365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experiment!</a:t>
              </a:r>
              <a:endParaRPr/>
            </a:p>
          </p:txBody>
        </p:sp>
        <p:pic>
          <p:nvPicPr>
            <p:cNvPr id="769" name="Google Shape;769;p65"/>
            <p:cNvPicPr preferRelativeResize="0"/>
            <p:nvPr/>
          </p:nvPicPr>
          <p:blipFill rotWithShape="1">
            <a:blip r:embed="rId8">
              <a:alphaModFix/>
            </a:blip>
            <a:srcRect b="16303" l="0" r="0" t="0"/>
            <a:stretch/>
          </p:blipFill>
          <p:spPr>
            <a:xfrm>
              <a:off x="5374775" y="2449225"/>
              <a:ext cx="1490599" cy="1247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0" name="Google Shape;770;p65"/>
          <p:cNvGrpSpPr/>
          <p:nvPr/>
        </p:nvGrpSpPr>
        <p:grpSpPr>
          <a:xfrm>
            <a:off x="7156450" y="2269825"/>
            <a:ext cx="1803351" cy="1705950"/>
            <a:chOff x="6222850" y="780200"/>
            <a:chExt cx="1803351" cy="1705950"/>
          </a:xfrm>
        </p:grpSpPr>
        <p:sp>
          <p:nvSpPr>
            <p:cNvPr id="771" name="Google Shape;771;p65"/>
            <p:cNvSpPr txBox="1"/>
            <p:nvPr/>
          </p:nvSpPr>
          <p:spPr>
            <a:xfrm>
              <a:off x="6222850" y="2055050"/>
              <a:ext cx="1569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simple but rich</a:t>
              </a:r>
              <a:endParaRPr/>
            </a:p>
          </p:txBody>
        </p:sp>
        <p:pic>
          <p:nvPicPr>
            <p:cNvPr id="772" name="Google Shape;772;p65"/>
            <p:cNvPicPr preferRelativeResize="0"/>
            <p:nvPr/>
          </p:nvPicPr>
          <p:blipFill rotWithShape="1">
            <a:blip r:embed="rId9">
              <a:alphaModFix/>
            </a:blip>
            <a:srcRect b="19406" l="0" r="0" t="0"/>
            <a:stretch/>
          </p:blipFill>
          <p:spPr>
            <a:xfrm>
              <a:off x="6222850" y="780200"/>
              <a:ext cx="1803351" cy="145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6"/>
          <p:cNvSpPr txBox="1"/>
          <p:nvPr>
            <p:ph type="title"/>
          </p:nvPr>
        </p:nvSpPr>
        <p:spPr>
          <a:xfrm>
            <a:off x="312150" y="3973525"/>
            <a:ext cx="3113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Sketching with Data</a:t>
            </a:r>
            <a:r>
              <a:rPr lang="en" sz="1100"/>
              <a:t> with Mona Chalabi 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100"/>
              <a:t>)</a:t>
            </a:r>
            <a:endParaRPr sz="1100"/>
          </a:p>
        </p:txBody>
      </p:sp>
      <p:pic>
        <p:nvPicPr>
          <p:cNvPr id="778" name="Google Shape;7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87" y="967075"/>
            <a:ext cx="2883625" cy="26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92" y="967075"/>
            <a:ext cx="3557519" cy="269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6"/>
          <p:cNvPicPr preferRelativeResize="0"/>
          <p:nvPr/>
        </p:nvPicPr>
        <p:blipFill rotWithShape="1">
          <a:blip r:embed="rId6">
            <a:alphaModFix/>
          </a:blip>
          <a:srcRect b="7282" l="10188" r="11132" t="6227"/>
          <a:stretch/>
        </p:blipFill>
        <p:spPr>
          <a:xfrm>
            <a:off x="6934688" y="967075"/>
            <a:ext cx="1954936" cy="26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7"/>
          <p:cNvSpPr txBox="1"/>
          <p:nvPr>
            <p:ph idx="1" type="body"/>
          </p:nvPr>
        </p:nvSpPr>
        <p:spPr>
          <a:xfrm>
            <a:off x="244400" y="439775"/>
            <a:ext cx="23001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Exercise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Visit The Pudding (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pudding.cool</a:t>
            </a:r>
            <a:r>
              <a:rPr lang="en" sz="1500">
                <a:solidFill>
                  <a:schemeClr val="lt2"/>
                </a:solidFill>
              </a:rPr>
              <a:t>) and explore some stories.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Take note of the visual cues they use. 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What makes the visualizations or charts nice to look at?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What narrative do they use to help you understand the story being told?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786" name="Google Shape;786;p67" title="Screenshot 2025-10-01 at 12.47.4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425" y="439775"/>
            <a:ext cx="6185649" cy="3750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bscribe for more high quality countdown timers to help our channel grow! Come for the timers, stay for the music 🎶 &#10;&#10;Ten Minute Timer - featuring a mellow and relaxing lofi jazz playlist to help you stay on task for study and/or work. Perfect for getting into a deep focus or getting a productivity boost. All videos feature a short, soft bell at the end of the timer. &#10;&#10;About T-Minus Timers: &#10;⚡High quality timers with intentional playlists to help you focus and manage your time &#10;✨Amazing tool for teachers in the classroom, as a study aid or to keep your computer on for all you wfh folks that want to look like you're online :) &#10;&#10;If you want to request a timer theme, drop a comment below, we're reading everything 😊&#10;&#10;#countdowntimer #classroomtimer #studymotivation #studywithme #study #studyfocus #timers #timer #timerwithmusic #timerwithalarm #tminustimers #soundscape  #deepfocus #backgroundmusic #timerwithalarm #timerwithmusic #deepfocusmusicforstudying #tminustimers #10minutes #10minutetimer #relax #relaxingmusic #calmingmusic #teachertools #classroomtimer #homeworktimer  #lofi #lofichill #backtoschool" id="787" name="Google Shape;787;p67" title="10 minute Timer | Back to School Lofi Chill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100" y="4387625"/>
            <a:ext cx="813475" cy="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8"/>
          <p:cNvSpPr txBox="1"/>
          <p:nvPr/>
        </p:nvSpPr>
        <p:spPr>
          <a:xfrm>
            <a:off x="2223600" y="3874025"/>
            <a:ext cx="57432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plt.scatter(penguins["flipper_length_mm"],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penguins["body_mass_g"])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3" name="Google Shape;793;p68"/>
          <p:cNvSpPr txBox="1"/>
          <p:nvPr/>
        </p:nvSpPr>
        <p:spPr>
          <a:xfrm>
            <a:off x="2223600" y="386600"/>
            <a:ext cx="57432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penguins.plot(kind = "scatter",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x= "flipper_length_mm",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y = "body_mass_g")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4" name="Google Shape;794;p68"/>
          <p:cNvSpPr txBox="1"/>
          <p:nvPr>
            <p:ph type="title"/>
          </p:nvPr>
        </p:nvSpPr>
        <p:spPr>
          <a:xfrm>
            <a:off x="546700" y="3874025"/>
            <a:ext cx="1579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r>
              <a:rPr lang="en" sz="1300"/>
              <a:t>    </a:t>
            </a: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color names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95" name="Google Shape;795;p68"/>
          <p:cNvSpPr txBox="1"/>
          <p:nvPr>
            <p:ph type="title"/>
          </p:nvPr>
        </p:nvSpPr>
        <p:spPr>
          <a:xfrm>
            <a:off x="546700" y="386600"/>
            <a:ext cx="1579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300"/>
          </a:p>
        </p:txBody>
      </p:sp>
      <p:grpSp>
        <p:nvGrpSpPr>
          <p:cNvPr id="796" name="Google Shape;796;p68"/>
          <p:cNvGrpSpPr/>
          <p:nvPr/>
        </p:nvGrpSpPr>
        <p:grpSpPr>
          <a:xfrm>
            <a:off x="1842600" y="796250"/>
            <a:ext cx="3149581" cy="2832775"/>
            <a:chOff x="1842600" y="796250"/>
            <a:chExt cx="3149581" cy="2832775"/>
          </a:xfrm>
        </p:grpSpPr>
        <p:pic>
          <p:nvPicPr>
            <p:cNvPr id="797" name="Google Shape;797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42600" y="1277700"/>
              <a:ext cx="3149581" cy="235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68"/>
            <p:cNvSpPr/>
            <p:nvPr/>
          </p:nvSpPr>
          <p:spPr>
            <a:xfrm>
              <a:off x="2432394" y="796250"/>
              <a:ext cx="505725" cy="1217075"/>
            </a:xfrm>
            <a:custGeom>
              <a:rect b="b" l="l" r="r" t="t"/>
              <a:pathLst>
                <a:path extrusionOk="0" h="48683" w="20229">
                  <a:moveTo>
                    <a:pt x="20229" y="0"/>
                  </a:moveTo>
                  <a:cubicBezTo>
                    <a:pt x="16878" y="5468"/>
                    <a:pt x="1091" y="24694"/>
                    <a:pt x="121" y="32808"/>
                  </a:cubicBezTo>
                  <a:cubicBezTo>
                    <a:pt x="-849" y="40922"/>
                    <a:pt x="12028" y="46037"/>
                    <a:pt x="14409" y="486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799" name="Google Shape;799;p68"/>
          <p:cNvGrpSpPr/>
          <p:nvPr/>
        </p:nvGrpSpPr>
        <p:grpSpPr>
          <a:xfrm>
            <a:off x="5027478" y="1277700"/>
            <a:ext cx="3012723" cy="2971350"/>
            <a:chOff x="5027478" y="1277700"/>
            <a:chExt cx="3012723" cy="2971350"/>
          </a:xfrm>
        </p:grpSpPr>
        <p:pic>
          <p:nvPicPr>
            <p:cNvPr id="800" name="Google Shape;800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27478" y="1277700"/>
              <a:ext cx="3012723" cy="222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68"/>
            <p:cNvSpPr/>
            <p:nvPr/>
          </p:nvSpPr>
          <p:spPr>
            <a:xfrm>
              <a:off x="6853925" y="2754175"/>
              <a:ext cx="635650" cy="1494875"/>
            </a:xfrm>
            <a:custGeom>
              <a:rect b="b" l="l" r="r" t="t"/>
              <a:pathLst>
                <a:path extrusionOk="0" h="59795" w="25426">
                  <a:moveTo>
                    <a:pt x="0" y="59795"/>
                  </a:moveTo>
                  <a:cubicBezTo>
                    <a:pt x="4057" y="56179"/>
                    <a:pt x="20815" y="48066"/>
                    <a:pt x="24343" y="38100"/>
                  </a:cubicBezTo>
                  <a:cubicBezTo>
                    <a:pt x="27871" y="28134"/>
                    <a:pt x="21697" y="6350"/>
                    <a:pt x="2116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9"/>
          <p:cNvSpPr txBox="1"/>
          <p:nvPr/>
        </p:nvSpPr>
        <p:spPr>
          <a:xfrm>
            <a:off x="2223605" y="386600"/>
            <a:ext cx="62706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sns.scatterplot(data = penguins,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            x = "flipper_length_mm",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            y = "body_mass_g")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7" name="Google Shape;807;p69"/>
          <p:cNvSpPr txBox="1"/>
          <p:nvPr>
            <p:ph type="title"/>
          </p:nvPr>
        </p:nvSpPr>
        <p:spPr>
          <a:xfrm>
            <a:off x="546700" y="3874025"/>
            <a:ext cx="1579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plotnine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/>
          </a:p>
        </p:txBody>
      </p:sp>
      <p:sp>
        <p:nvSpPr>
          <p:cNvPr id="808" name="Google Shape;808;p69"/>
          <p:cNvSpPr txBox="1"/>
          <p:nvPr/>
        </p:nvSpPr>
        <p:spPr>
          <a:xfrm>
            <a:off x="2223600" y="3797825"/>
            <a:ext cx="6270600" cy="10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(ggplot(penguins,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aes("flipper_length_mm", "body_mass_g"))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   + geom_point()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9" name="Google Shape;809;p69"/>
          <p:cNvSpPr txBox="1"/>
          <p:nvPr>
            <p:ph type="title"/>
          </p:nvPr>
        </p:nvSpPr>
        <p:spPr>
          <a:xfrm>
            <a:off x="546700" y="386600"/>
            <a:ext cx="1579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1200"/>
          </a:p>
        </p:txBody>
      </p:sp>
      <p:grpSp>
        <p:nvGrpSpPr>
          <p:cNvPr id="810" name="Google Shape;810;p69"/>
          <p:cNvGrpSpPr/>
          <p:nvPr/>
        </p:nvGrpSpPr>
        <p:grpSpPr>
          <a:xfrm>
            <a:off x="2223600" y="796250"/>
            <a:ext cx="3149581" cy="2925375"/>
            <a:chOff x="2223600" y="796250"/>
            <a:chExt cx="3149581" cy="2925375"/>
          </a:xfrm>
        </p:grpSpPr>
        <p:pic>
          <p:nvPicPr>
            <p:cNvPr id="811" name="Google Shape;811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23600" y="1370300"/>
              <a:ext cx="3149581" cy="235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69"/>
            <p:cNvSpPr/>
            <p:nvPr/>
          </p:nvSpPr>
          <p:spPr>
            <a:xfrm>
              <a:off x="2889594" y="796250"/>
              <a:ext cx="505725" cy="1217075"/>
            </a:xfrm>
            <a:custGeom>
              <a:rect b="b" l="l" r="r" t="t"/>
              <a:pathLst>
                <a:path extrusionOk="0" h="48683" w="20229">
                  <a:moveTo>
                    <a:pt x="20229" y="0"/>
                  </a:moveTo>
                  <a:cubicBezTo>
                    <a:pt x="16878" y="5468"/>
                    <a:pt x="1091" y="24694"/>
                    <a:pt x="121" y="32808"/>
                  </a:cubicBezTo>
                  <a:cubicBezTo>
                    <a:pt x="-849" y="40922"/>
                    <a:pt x="12028" y="46037"/>
                    <a:pt x="14409" y="486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813" name="Google Shape;813;p69"/>
          <p:cNvGrpSpPr/>
          <p:nvPr/>
        </p:nvGrpSpPr>
        <p:grpSpPr>
          <a:xfrm>
            <a:off x="5449381" y="1370300"/>
            <a:ext cx="3033501" cy="3183550"/>
            <a:chOff x="5449381" y="1370300"/>
            <a:chExt cx="3033501" cy="3183550"/>
          </a:xfrm>
        </p:grpSpPr>
        <p:pic>
          <p:nvPicPr>
            <p:cNvPr id="814" name="Google Shape;814;p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9381" y="1370300"/>
              <a:ext cx="3033501" cy="2275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69"/>
            <p:cNvSpPr/>
            <p:nvPr/>
          </p:nvSpPr>
          <p:spPr>
            <a:xfrm>
              <a:off x="7692125" y="3058975"/>
              <a:ext cx="635650" cy="1494875"/>
            </a:xfrm>
            <a:custGeom>
              <a:rect b="b" l="l" r="r" t="t"/>
              <a:pathLst>
                <a:path extrusionOk="0" h="59795" w="25426">
                  <a:moveTo>
                    <a:pt x="0" y="59795"/>
                  </a:moveTo>
                  <a:cubicBezTo>
                    <a:pt x="4057" y="56179"/>
                    <a:pt x="20815" y="48066"/>
                    <a:pt x="24343" y="38100"/>
                  </a:cubicBezTo>
                  <a:cubicBezTo>
                    <a:pt x="27871" y="28134"/>
                    <a:pt x="21697" y="6350"/>
                    <a:pt x="2116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0"/>
          <p:cNvSpPr txBox="1"/>
          <p:nvPr>
            <p:ph type="title"/>
          </p:nvPr>
        </p:nvSpPr>
        <p:spPr>
          <a:xfrm>
            <a:off x="540300" y="1073675"/>
            <a:ext cx="76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Histograms show distribution and skewness of a </a:t>
            </a:r>
            <a:r>
              <a:rPr b="1" lang="en" sz="1600">
                <a:solidFill>
                  <a:srgbClr val="7940A1"/>
                </a:solidFill>
              </a:rPr>
              <a:t>continuous</a:t>
            </a:r>
            <a:r>
              <a:rPr lang="en" sz="1600"/>
              <a:t> feature</a:t>
            </a:r>
            <a:endParaRPr sz="1600"/>
          </a:p>
        </p:txBody>
      </p:sp>
      <p:sp>
        <p:nvSpPr>
          <p:cNvPr id="821" name="Google Shape;821;p70"/>
          <p:cNvSpPr txBox="1"/>
          <p:nvPr>
            <p:ph type="title"/>
          </p:nvPr>
        </p:nvSpPr>
        <p:spPr>
          <a:xfrm>
            <a:off x="2547075" y="235950"/>
            <a:ext cx="42603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</a:t>
            </a:r>
            <a:r>
              <a:rPr lang="en" u="sng"/>
              <a:t>variate</a:t>
            </a:r>
            <a:r>
              <a:rPr lang="en"/>
              <a:t> → </a:t>
            </a:r>
            <a:r>
              <a:rPr b="1" lang="en"/>
              <a:t>single</a:t>
            </a:r>
            <a:r>
              <a:rPr lang="en"/>
              <a:t> </a:t>
            </a:r>
            <a:r>
              <a:rPr lang="en" u="sng"/>
              <a:t>feature</a:t>
            </a:r>
            <a:endParaRPr u="sng"/>
          </a:p>
        </p:txBody>
      </p:sp>
      <p:sp>
        <p:nvSpPr>
          <p:cNvPr id="822" name="Google Shape;822;p70"/>
          <p:cNvSpPr txBox="1"/>
          <p:nvPr>
            <p:ph type="title"/>
          </p:nvPr>
        </p:nvSpPr>
        <p:spPr>
          <a:xfrm>
            <a:off x="4295925" y="1669800"/>
            <a:ext cx="3952500" cy="2062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histplot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(data=penguins,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x=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'body_mass_g'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color=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bins=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 Mass Distribution'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 Mass (g)'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'Frequency'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/>
          </a:p>
        </p:txBody>
      </p:sp>
      <p:grpSp>
        <p:nvGrpSpPr>
          <p:cNvPr id="823" name="Google Shape;823;p70"/>
          <p:cNvGrpSpPr/>
          <p:nvPr/>
        </p:nvGrpSpPr>
        <p:grpSpPr>
          <a:xfrm>
            <a:off x="4448325" y="4024825"/>
            <a:ext cx="4130400" cy="492600"/>
            <a:chOff x="48000" y="4579950"/>
            <a:chExt cx="4130400" cy="492600"/>
          </a:xfrm>
        </p:grpSpPr>
        <p:sp>
          <p:nvSpPr>
            <p:cNvPr id="824" name="Google Shape;824;p70"/>
            <p:cNvSpPr txBox="1"/>
            <p:nvPr/>
          </p:nvSpPr>
          <p:spPr>
            <a:xfrm>
              <a:off x="540300" y="4641600"/>
              <a:ext cx="363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symmetry vs skewness; modality; clumps or gaps</a:t>
              </a:r>
              <a:endParaRPr sz="1000"/>
            </a:p>
          </p:txBody>
        </p:sp>
        <p:sp>
          <p:nvSpPr>
            <p:cNvPr id="825" name="Google Shape;825;p70"/>
            <p:cNvSpPr txBox="1"/>
            <p:nvPr/>
          </p:nvSpPr>
          <p:spPr>
            <a:xfrm>
              <a:off x="48000" y="457995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pic>
        <p:nvPicPr>
          <p:cNvPr id="826" name="Google Shape;82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75" y="1410196"/>
            <a:ext cx="3686425" cy="29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0"/>
          <p:cNvSpPr txBox="1"/>
          <p:nvPr/>
        </p:nvSpPr>
        <p:spPr>
          <a:xfrm>
            <a:off x="514550" y="4698275"/>
            <a:ext cx="7886400" cy="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penguins[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'body_mass_g'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b="1" lang="en" sz="105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plot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(kind=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'hist'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bins=</a:t>
            </a:r>
            <a:r>
              <a:rPr lang="en" sz="105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,color=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edgecolor=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'black'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grpSp>
        <p:nvGrpSpPr>
          <p:cNvPr id="828" name="Google Shape;828;p70"/>
          <p:cNvGrpSpPr/>
          <p:nvPr/>
        </p:nvGrpSpPr>
        <p:grpSpPr>
          <a:xfrm>
            <a:off x="6390975" y="884850"/>
            <a:ext cx="2626525" cy="1726850"/>
            <a:chOff x="6390975" y="884850"/>
            <a:chExt cx="2626525" cy="1726850"/>
          </a:xfrm>
        </p:grpSpPr>
        <p:sp>
          <p:nvSpPr>
            <p:cNvPr id="829" name="Google Shape;829;p70"/>
            <p:cNvSpPr txBox="1"/>
            <p:nvPr/>
          </p:nvSpPr>
          <p:spPr>
            <a:xfrm>
              <a:off x="7061200" y="884850"/>
              <a:ext cx="195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more bins = smaller binwidth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less bins miss details, but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more bins prone to noise</a:t>
              </a:r>
              <a:endParaRPr sz="1200"/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6390975" y="1505575"/>
              <a:ext cx="1412525" cy="1106125"/>
            </a:xfrm>
            <a:custGeom>
              <a:rect b="b" l="l" r="r" t="t"/>
              <a:pathLst>
                <a:path extrusionOk="0" h="44245" w="56501">
                  <a:moveTo>
                    <a:pt x="50390" y="0"/>
                  </a:moveTo>
                  <a:cubicBezTo>
                    <a:pt x="50868" y="5667"/>
                    <a:pt x="61656" y="26629"/>
                    <a:pt x="53258" y="34003"/>
                  </a:cubicBezTo>
                  <a:cubicBezTo>
                    <a:pt x="44860" y="41377"/>
                    <a:pt x="8876" y="42538"/>
                    <a:pt x="0" y="4424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1"/>
          <p:cNvSpPr txBox="1"/>
          <p:nvPr>
            <p:ph type="title"/>
          </p:nvPr>
        </p:nvSpPr>
        <p:spPr>
          <a:xfrm>
            <a:off x="540300" y="540275"/>
            <a:ext cx="76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Sometimes it’s best to see a table of common statistics of a </a:t>
            </a:r>
            <a:r>
              <a:rPr b="1" lang="en" sz="1600">
                <a:solidFill>
                  <a:srgbClr val="7940A1"/>
                </a:solidFill>
              </a:rPr>
              <a:t>numeric</a:t>
            </a:r>
            <a:r>
              <a:rPr lang="en" sz="1600"/>
              <a:t> features rather than creating a visualization</a:t>
            </a:r>
            <a:endParaRPr sz="1600"/>
          </a:p>
        </p:txBody>
      </p:sp>
      <p:sp>
        <p:nvSpPr>
          <p:cNvPr id="836" name="Google Shape;836;p71"/>
          <p:cNvSpPr txBox="1"/>
          <p:nvPr>
            <p:ph type="title"/>
          </p:nvPr>
        </p:nvSpPr>
        <p:spPr>
          <a:xfrm>
            <a:off x="4018775" y="1365000"/>
            <a:ext cx="4560000" cy="463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penguins[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'body_mass_g'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b="1"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describe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/>
          </a:p>
        </p:txBody>
      </p:sp>
      <p:pic>
        <p:nvPicPr>
          <p:cNvPr id="837" name="Google Shape;8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41" y="1299750"/>
            <a:ext cx="2207184" cy="362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p71"/>
          <p:cNvGrpSpPr/>
          <p:nvPr/>
        </p:nvGrpSpPr>
        <p:grpSpPr>
          <a:xfrm>
            <a:off x="1179700" y="2108550"/>
            <a:ext cx="7399075" cy="2036625"/>
            <a:chOff x="1179700" y="2108550"/>
            <a:chExt cx="7399075" cy="2036625"/>
          </a:xfrm>
        </p:grpSpPr>
        <p:sp>
          <p:nvSpPr>
            <p:cNvPr id="839" name="Google Shape;839;p71"/>
            <p:cNvSpPr txBox="1"/>
            <p:nvPr/>
          </p:nvSpPr>
          <p:spPr>
            <a:xfrm>
              <a:off x="4018775" y="2305325"/>
              <a:ext cx="456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</a:rPr>
                <a:t>Notice 50% percentile is slightly less than the mean.. This means it is skewed to the _______</a:t>
              </a:r>
              <a:endParaRPr/>
            </a:p>
          </p:txBody>
        </p:sp>
        <p:grpSp>
          <p:nvGrpSpPr>
            <p:cNvPr id="840" name="Google Shape;840;p71"/>
            <p:cNvGrpSpPr/>
            <p:nvPr/>
          </p:nvGrpSpPr>
          <p:grpSpPr>
            <a:xfrm>
              <a:off x="1179700" y="2108550"/>
              <a:ext cx="2839200" cy="2036625"/>
              <a:chOff x="1179700" y="2108550"/>
              <a:chExt cx="2839200" cy="2036625"/>
            </a:xfrm>
          </p:grpSpPr>
          <p:grpSp>
            <p:nvGrpSpPr>
              <p:cNvPr id="841" name="Google Shape;841;p71"/>
              <p:cNvGrpSpPr/>
              <p:nvPr/>
            </p:nvGrpSpPr>
            <p:grpSpPr>
              <a:xfrm>
                <a:off x="1179700" y="2108550"/>
                <a:ext cx="2231100" cy="2036625"/>
                <a:chOff x="1179700" y="2108550"/>
                <a:chExt cx="2231100" cy="2036625"/>
              </a:xfrm>
            </p:grpSpPr>
            <p:sp>
              <p:nvSpPr>
                <p:cNvPr id="842" name="Google Shape;842;p71"/>
                <p:cNvSpPr/>
                <p:nvPr/>
              </p:nvSpPr>
              <p:spPr>
                <a:xfrm>
                  <a:off x="1179700" y="2108550"/>
                  <a:ext cx="2231100" cy="4098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7940A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71"/>
                <p:cNvSpPr/>
                <p:nvPr/>
              </p:nvSpPr>
              <p:spPr>
                <a:xfrm>
                  <a:off x="1179700" y="3735375"/>
                  <a:ext cx="2231100" cy="409800"/>
                </a:xfrm>
                <a:prstGeom prst="rect">
                  <a:avLst/>
                </a:prstGeom>
                <a:noFill/>
                <a:ln cap="flat" cmpd="sng" w="28575">
                  <a:solidFill>
                    <a:srgbClr val="7940A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844" name="Google Shape;844;p71"/>
              <p:cNvCxnSpPr>
                <a:endCxn id="839" idx="1"/>
              </p:cNvCxnSpPr>
              <p:nvPr/>
            </p:nvCxnSpPr>
            <p:spPr>
              <a:xfrm>
                <a:off x="3431975" y="2304875"/>
                <a:ext cx="586800" cy="3390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5" name="Google Shape;845;p71"/>
              <p:cNvCxnSpPr>
                <a:stCxn id="843" idx="3"/>
                <a:endCxn id="839" idx="1"/>
              </p:cNvCxnSpPr>
              <p:nvPr/>
            </p:nvCxnSpPr>
            <p:spPr>
              <a:xfrm flipH="1" rot="10800000">
                <a:off x="3410800" y="2643975"/>
                <a:ext cx="608100" cy="1296300"/>
              </a:xfrm>
              <a:prstGeom prst="bentConnector3">
                <a:avLst>
                  <a:gd fmla="val 51299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sp>
        <p:nvSpPr>
          <p:cNvPr id="846" name="Google Shape;846;p71"/>
          <p:cNvSpPr txBox="1"/>
          <p:nvPr/>
        </p:nvSpPr>
        <p:spPr>
          <a:xfrm>
            <a:off x="7597900" y="2542650"/>
            <a:ext cx="72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940A1"/>
                </a:solidFill>
              </a:rPr>
              <a:t>right</a:t>
            </a:r>
            <a:endParaRPr b="1">
              <a:solidFill>
                <a:srgbClr val="7940A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2"/>
          <p:cNvSpPr txBox="1"/>
          <p:nvPr>
            <p:ph type="title"/>
          </p:nvPr>
        </p:nvSpPr>
        <p:spPr>
          <a:xfrm>
            <a:off x="540300" y="540275"/>
            <a:ext cx="76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Sometimes it’s best to see a table of the distribution of a </a:t>
            </a:r>
            <a:r>
              <a:rPr b="1" lang="en" sz="1600">
                <a:solidFill>
                  <a:srgbClr val="A9AA35"/>
                </a:solidFill>
              </a:rPr>
              <a:t>categorical</a:t>
            </a:r>
            <a:r>
              <a:rPr lang="en" sz="1600"/>
              <a:t> feature rather than a visualization </a:t>
            </a:r>
            <a:endParaRPr sz="1600"/>
          </a:p>
        </p:txBody>
      </p:sp>
      <p:sp>
        <p:nvSpPr>
          <p:cNvPr id="852" name="Google Shape;852;p72"/>
          <p:cNvSpPr txBox="1"/>
          <p:nvPr>
            <p:ph type="title"/>
          </p:nvPr>
        </p:nvSpPr>
        <p:spPr>
          <a:xfrm>
            <a:off x="4018775" y="1365000"/>
            <a:ext cx="4560000" cy="463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penguins[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b="1"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value_counts</a:t>
            </a:r>
            <a:r>
              <a:rPr lang="en" sz="1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600"/>
          </a:p>
        </p:txBody>
      </p:sp>
      <p:pic>
        <p:nvPicPr>
          <p:cNvPr id="853" name="Google Shape;8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98" y="1392475"/>
            <a:ext cx="2102425" cy="23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2"/>
          <p:cNvSpPr txBox="1"/>
          <p:nvPr/>
        </p:nvSpPr>
        <p:spPr>
          <a:xfrm>
            <a:off x="4018775" y="2141425"/>
            <a:ext cx="456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When value counts are roughly the same for each category this is called </a:t>
            </a:r>
            <a:r>
              <a:rPr b="1" lang="en" sz="1600">
                <a:solidFill>
                  <a:schemeClr val="dk1"/>
                </a:solidFill>
              </a:rPr>
              <a:t>balanced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Highly unbalanced data is less ideal for ML outcomes.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55" name="Google Shape;855;p72"/>
          <p:cNvSpPr txBox="1"/>
          <p:nvPr/>
        </p:nvSpPr>
        <p:spPr>
          <a:xfrm>
            <a:off x="4018775" y="3174300"/>
            <a:ext cx="45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Would you consider the species feature to be balanced or unbalanced?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6" name="Google Shape;856;p72"/>
          <p:cNvSpPr txBox="1"/>
          <p:nvPr/>
        </p:nvSpPr>
        <p:spPr>
          <a:xfrm>
            <a:off x="583000" y="4189650"/>
            <a:ext cx="4797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Mode</a:t>
            </a:r>
            <a:r>
              <a:rPr lang="en" sz="1600">
                <a:solidFill>
                  <a:schemeClr val="dk1"/>
                </a:solidFill>
              </a:rPr>
              <a:t>: category/ies with highest value count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857" name="Google Shape;857;p72"/>
          <p:cNvGrpSpPr/>
          <p:nvPr/>
        </p:nvGrpSpPr>
        <p:grpSpPr>
          <a:xfrm>
            <a:off x="224524" y="2322525"/>
            <a:ext cx="3089551" cy="2048501"/>
            <a:chOff x="224524" y="2322525"/>
            <a:chExt cx="3089551" cy="2048501"/>
          </a:xfrm>
        </p:grpSpPr>
        <p:sp>
          <p:nvSpPr>
            <p:cNvPr id="858" name="Google Shape;858;p72"/>
            <p:cNvSpPr/>
            <p:nvPr/>
          </p:nvSpPr>
          <p:spPr>
            <a:xfrm>
              <a:off x="1082975" y="2322525"/>
              <a:ext cx="2231100" cy="463200"/>
            </a:xfrm>
            <a:prstGeom prst="rect">
              <a:avLst/>
            </a:prstGeom>
            <a:noFill/>
            <a:ln cap="flat" cmpd="sng" w="28575">
              <a:solidFill>
                <a:srgbClr val="A9AA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2"/>
            <p:cNvSpPr/>
            <p:nvPr/>
          </p:nvSpPr>
          <p:spPr>
            <a:xfrm>
              <a:off x="224524" y="2504726"/>
              <a:ext cx="754075" cy="1866300"/>
            </a:xfrm>
            <a:custGeom>
              <a:rect b="b" l="l" r="r" t="t"/>
              <a:pathLst>
                <a:path extrusionOk="0" h="74652" w="30163">
                  <a:moveTo>
                    <a:pt x="15027" y="74653"/>
                  </a:moveTo>
                  <a:cubicBezTo>
                    <a:pt x="12939" y="68738"/>
                    <a:pt x="4763" y="50036"/>
                    <a:pt x="2501" y="39163"/>
                  </a:cubicBezTo>
                  <a:cubicBezTo>
                    <a:pt x="239" y="28290"/>
                    <a:pt x="-1153" y="15851"/>
                    <a:pt x="1457" y="9414"/>
                  </a:cubicBezTo>
                  <a:cubicBezTo>
                    <a:pt x="4067" y="2977"/>
                    <a:pt x="13375" y="1933"/>
                    <a:pt x="18159" y="541"/>
                  </a:cubicBezTo>
                  <a:cubicBezTo>
                    <a:pt x="22943" y="-851"/>
                    <a:pt x="28162" y="976"/>
                    <a:pt x="30163" y="106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3"/>
          <p:cNvSpPr txBox="1"/>
          <p:nvPr>
            <p:ph type="title"/>
          </p:nvPr>
        </p:nvSpPr>
        <p:spPr>
          <a:xfrm>
            <a:off x="540300" y="1073675"/>
            <a:ext cx="76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Barcharts show counts within a </a:t>
            </a:r>
            <a:r>
              <a:rPr b="1" lang="en" sz="1600">
                <a:solidFill>
                  <a:srgbClr val="A9AA35"/>
                </a:solidFill>
              </a:rPr>
              <a:t>categorical</a:t>
            </a:r>
            <a:r>
              <a:rPr lang="en" sz="1600"/>
              <a:t> feature</a:t>
            </a:r>
            <a:endParaRPr sz="1600"/>
          </a:p>
        </p:txBody>
      </p:sp>
      <p:sp>
        <p:nvSpPr>
          <p:cNvPr id="865" name="Google Shape;865;p73"/>
          <p:cNvSpPr txBox="1"/>
          <p:nvPr>
            <p:ph type="title"/>
          </p:nvPr>
        </p:nvSpPr>
        <p:spPr>
          <a:xfrm>
            <a:off x="2547075" y="235950"/>
            <a:ext cx="42603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</a:t>
            </a:r>
            <a:r>
              <a:rPr lang="en" u="sng"/>
              <a:t>variate</a:t>
            </a:r>
            <a:r>
              <a:rPr lang="en"/>
              <a:t> → </a:t>
            </a:r>
            <a:r>
              <a:rPr b="1" lang="en"/>
              <a:t>single</a:t>
            </a:r>
            <a:r>
              <a:rPr lang="en"/>
              <a:t> </a:t>
            </a:r>
            <a:r>
              <a:rPr lang="en" u="sng"/>
              <a:t>feature</a:t>
            </a:r>
            <a:endParaRPr u="sng"/>
          </a:p>
        </p:txBody>
      </p:sp>
      <p:sp>
        <p:nvSpPr>
          <p:cNvPr id="866" name="Google Shape;866;p73"/>
          <p:cNvSpPr txBox="1"/>
          <p:nvPr>
            <p:ph type="title"/>
          </p:nvPr>
        </p:nvSpPr>
        <p:spPr>
          <a:xfrm>
            <a:off x="4448325" y="1898400"/>
            <a:ext cx="3952500" cy="1898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sns.countplot(data=penguins,</a:t>
            </a:r>
            <a:r>
              <a:rPr lang="en" sz="125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x=</a:t>
            </a:r>
            <a:r>
              <a:rPr lang="en" sz="12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color=</a:t>
            </a:r>
            <a:r>
              <a:rPr lang="en" sz="12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'tab:olive'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lang="en" sz="12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'Barchart: Species Count'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lang="en" sz="12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5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lang="en" sz="12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'Count'</a:t>
            </a:r>
            <a:r>
              <a:rPr lang="en" sz="1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867" name="Google Shape;867;p73"/>
          <p:cNvGrpSpPr/>
          <p:nvPr/>
        </p:nvGrpSpPr>
        <p:grpSpPr>
          <a:xfrm>
            <a:off x="4448325" y="4024825"/>
            <a:ext cx="4130400" cy="492600"/>
            <a:chOff x="48000" y="4579950"/>
            <a:chExt cx="4130400" cy="492600"/>
          </a:xfrm>
        </p:grpSpPr>
        <p:sp>
          <p:nvSpPr>
            <p:cNvPr id="868" name="Google Shape;868;p73"/>
            <p:cNvSpPr txBox="1"/>
            <p:nvPr/>
          </p:nvSpPr>
          <p:spPr>
            <a:xfrm>
              <a:off x="540300" y="4641600"/>
              <a:ext cx="3638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balanced vs unbalanced; appropriate axes</a:t>
              </a:r>
              <a:endParaRPr sz="1000"/>
            </a:p>
          </p:txBody>
        </p:sp>
        <p:sp>
          <p:nvSpPr>
            <p:cNvPr id="869" name="Google Shape;869;p73"/>
            <p:cNvSpPr txBox="1"/>
            <p:nvPr/>
          </p:nvSpPr>
          <p:spPr>
            <a:xfrm>
              <a:off x="48000" y="457995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pic>
        <p:nvPicPr>
          <p:cNvPr id="870" name="Google Shape;8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798775"/>
            <a:ext cx="3531569" cy="26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73"/>
          <p:cNvSpPr txBox="1"/>
          <p:nvPr/>
        </p:nvSpPr>
        <p:spPr>
          <a:xfrm>
            <a:off x="514550" y="4622075"/>
            <a:ext cx="7886400" cy="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penguins[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].value_counts().</a:t>
            </a:r>
            <a:r>
              <a:rPr b="1" lang="en" sz="105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plot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(kind=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'bar'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'count'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'tab:olive'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grpSp>
        <p:nvGrpSpPr>
          <p:cNvPr id="872" name="Google Shape;872;p73"/>
          <p:cNvGrpSpPr/>
          <p:nvPr/>
        </p:nvGrpSpPr>
        <p:grpSpPr>
          <a:xfrm>
            <a:off x="141312" y="1493650"/>
            <a:ext cx="2226713" cy="1374100"/>
            <a:chOff x="141312" y="1493650"/>
            <a:chExt cx="2226713" cy="1374100"/>
          </a:xfrm>
        </p:grpSpPr>
        <p:sp>
          <p:nvSpPr>
            <p:cNvPr id="873" name="Google Shape;873;p73"/>
            <p:cNvSpPr txBox="1"/>
            <p:nvPr/>
          </p:nvSpPr>
          <p:spPr>
            <a:xfrm>
              <a:off x="411725" y="1493650"/>
              <a:ext cx="195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axes should be scaled correctly</a:t>
              </a:r>
              <a:endParaRPr sz="1200"/>
            </a:p>
          </p:txBody>
        </p:sp>
        <p:sp>
          <p:nvSpPr>
            <p:cNvPr id="874" name="Google Shape;874;p73"/>
            <p:cNvSpPr/>
            <p:nvPr/>
          </p:nvSpPr>
          <p:spPr>
            <a:xfrm>
              <a:off x="141312" y="1679675"/>
              <a:ext cx="657575" cy="1188075"/>
            </a:xfrm>
            <a:custGeom>
              <a:rect b="b" l="l" r="r" t="t"/>
              <a:pathLst>
                <a:path extrusionOk="0" h="47523" w="26303">
                  <a:moveTo>
                    <a:pt x="11964" y="0"/>
                  </a:moveTo>
                  <a:cubicBezTo>
                    <a:pt x="10189" y="1093"/>
                    <a:pt x="2815" y="-478"/>
                    <a:pt x="1313" y="6555"/>
                  </a:cubicBezTo>
                  <a:cubicBezTo>
                    <a:pt x="-189" y="13588"/>
                    <a:pt x="-1214" y="35369"/>
                    <a:pt x="2951" y="42197"/>
                  </a:cubicBezTo>
                  <a:cubicBezTo>
                    <a:pt x="7116" y="49025"/>
                    <a:pt x="22411" y="46635"/>
                    <a:pt x="26303" y="4752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875" name="Google Shape;875;p73"/>
          <p:cNvGrpSpPr/>
          <p:nvPr/>
        </p:nvGrpSpPr>
        <p:grpSpPr>
          <a:xfrm>
            <a:off x="3390075" y="1430975"/>
            <a:ext cx="5284925" cy="791525"/>
            <a:chOff x="3390075" y="1430975"/>
            <a:chExt cx="5284925" cy="791525"/>
          </a:xfrm>
        </p:grpSpPr>
        <p:sp>
          <p:nvSpPr>
            <p:cNvPr id="876" name="Google Shape;876;p73"/>
            <p:cNvSpPr txBox="1"/>
            <p:nvPr/>
          </p:nvSpPr>
          <p:spPr>
            <a:xfrm>
              <a:off x="3632000" y="1430975"/>
              <a:ext cx="5043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not cluttered: 3-5 categories good, anymore may require you to combine smaller categories together OR use color only on important categories</a:t>
              </a:r>
              <a:endParaRPr sz="1200"/>
            </a:p>
          </p:txBody>
        </p:sp>
        <p:sp>
          <p:nvSpPr>
            <p:cNvPr id="877" name="Google Shape;877;p73"/>
            <p:cNvSpPr/>
            <p:nvPr/>
          </p:nvSpPr>
          <p:spPr>
            <a:xfrm>
              <a:off x="3390075" y="1679675"/>
              <a:ext cx="317500" cy="542825"/>
            </a:xfrm>
            <a:custGeom>
              <a:rect b="b" l="l" r="r" t="t"/>
              <a:pathLst>
                <a:path extrusionOk="0" h="21713" w="12700">
                  <a:moveTo>
                    <a:pt x="12700" y="0"/>
                  </a:moveTo>
                  <a:cubicBezTo>
                    <a:pt x="11198" y="819"/>
                    <a:pt x="5804" y="1297"/>
                    <a:pt x="3687" y="4916"/>
                  </a:cubicBezTo>
                  <a:cubicBezTo>
                    <a:pt x="1570" y="8535"/>
                    <a:pt x="615" y="18914"/>
                    <a:pt x="0" y="2171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850375" y="170550"/>
            <a:ext cx="72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Exercise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850377" y="743250"/>
            <a:ext cx="7377600" cy="42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Imagine you’ve just been handed a random sample of a dataset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What does all of this even mean? How do you </a:t>
            </a:r>
            <a:r>
              <a:rPr lang="en">
                <a:solidFill>
                  <a:schemeClr val="lt2"/>
                </a:solidFill>
              </a:rPr>
              <a:t>suppose</a:t>
            </a:r>
            <a:r>
              <a:rPr lang="en">
                <a:solidFill>
                  <a:schemeClr val="lt2"/>
                </a:solidFill>
              </a:rPr>
              <a:t> we go about working with this?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37" name="Google Shape;137;p29" title="5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1325" y="251950"/>
            <a:ext cx="622075" cy="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477" y="1252550"/>
            <a:ext cx="7133076" cy="2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4"/>
          <p:cNvSpPr txBox="1"/>
          <p:nvPr>
            <p:ph type="title"/>
          </p:nvPr>
        </p:nvSpPr>
        <p:spPr>
          <a:xfrm>
            <a:off x="311625" y="668050"/>
            <a:ext cx="80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Scatterplots show correlations between two </a:t>
            </a:r>
            <a:r>
              <a:rPr b="1" lang="en" sz="2000">
                <a:solidFill>
                  <a:srgbClr val="7940A1"/>
                </a:solidFill>
              </a:rPr>
              <a:t>continuous</a:t>
            </a:r>
            <a:r>
              <a:rPr lang="en" sz="2000"/>
              <a:t> features</a:t>
            </a:r>
            <a:endParaRPr sz="2000"/>
          </a:p>
        </p:txBody>
      </p:sp>
      <p:grpSp>
        <p:nvGrpSpPr>
          <p:cNvPr id="883" name="Google Shape;883;p74"/>
          <p:cNvGrpSpPr/>
          <p:nvPr/>
        </p:nvGrpSpPr>
        <p:grpSpPr>
          <a:xfrm>
            <a:off x="4448313" y="3965725"/>
            <a:ext cx="4130413" cy="492600"/>
            <a:chOff x="4143513" y="3813325"/>
            <a:chExt cx="4130413" cy="492600"/>
          </a:xfrm>
        </p:grpSpPr>
        <p:sp>
          <p:nvSpPr>
            <p:cNvPr id="884" name="Google Shape;884;p74"/>
            <p:cNvSpPr txBox="1"/>
            <p:nvPr/>
          </p:nvSpPr>
          <p:spPr>
            <a:xfrm>
              <a:off x="4635825" y="3874975"/>
              <a:ext cx="363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correlation != causation</a:t>
              </a:r>
              <a:endParaRPr sz="1000"/>
            </a:p>
          </p:txBody>
        </p:sp>
        <p:sp>
          <p:nvSpPr>
            <p:cNvPr id="885" name="Google Shape;885;p74"/>
            <p:cNvSpPr txBox="1"/>
            <p:nvPr/>
          </p:nvSpPr>
          <p:spPr>
            <a:xfrm>
              <a:off x="4143513" y="3813325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sp>
        <p:nvSpPr>
          <p:cNvPr id="886" name="Google Shape;886;p74"/>
          <p:cNvSpPr txBox="1"/>
          <p:nvPr>
            <p:ph type="title"/>
          </p:nvPr>
        </p:nvSpPr>
        <p:spPr>
          <a:xfrm>
            <a:off x="4448325" y="1898400"/>
            <a:ext cx="3894300" cy="1798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scatterplot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(data=penguins,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x=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y=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'bill_depth_mm'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color = 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'Scatterplot: Bill Dimensions'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'Length (mm)'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'Depth (mm)'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7" name="Google Shape;8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5" y="1697950"/>
            <a:ext cx="3820700" cy="30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74"/>
          <p:cNvSpPr txBox="1"/>
          <p:nvPr>
            <p:ph type="title"/>
          </p:nvPr>
        </p:nvSpPr>
        <p:spPr>
          <a:xfrm>
            <a:off x="4448325" y="1822200"/>
            <a:ext cx="4205400" cy="2016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scatterplot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(data=penguins,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		    x=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y=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'bill_depth_mm'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hue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palette=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'viridis'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 Dimensions by Species'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'Length (mm)'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'Depth (mm)'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89" name="Google Shape;88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22" y="1515813"/>
            <a:ext cx="3894301" cy="314725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4"/>
          <p:cNvSpPr txBox="1"/>
          <p:nvPr>
            <p:ph type="title"/>
          </p:nvPr>
        </p:nvSpPr>
        <p:spPr>
          <a:xfrm>
            <a:off x="3589475" y="221325"/>
            <a:ext cx="2666400" cy="42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Bi</a:t>
            </a:r>
            <a:r>
              <a:rPr lang="en" sz="1600" u="sng"/>
              <a:t>variate</a:t>
            </a:r>
            <a:r>
              <a:rPr lang="en" sz="1600"/>
              <a:t>  →  </a:t>
            </a:r>
            <a:r>
              <a:rPr b="1" lang="en" sz="1600"/>
              <a:t>two</a:t>
            </a:r>
            <a:r>
              <a:rPr lang="en" sz="1600"/>
              <a:t> </a:t>
            </a:r>
            <a:r>
              <a:rPr lang="en" sz="1600" u="sng"/>
              <a:t>features</a:t>
            </a:r>
            <a:endParaRPr sz="1600" u="sng"/>
          </a:p>
        </p:txBody>
      </p:sp>
      <p:grpSp>
        <p:nvGrpSpPr>
          <p:cNvPr id="891" name="Google Shape;891;p74"/>
          <p:cNvGrpSpPr/>
          <p:nvPr/>
        </p:nvGrpSpPr>
        <p:grpSpPr>
          <a:xfrm>
            <a:off x="3224981" y="1088227"/>
            <a:ext cx="2189734" cy="424709"/>
            <a:chOff x="3224981" y="1088227"/>
            <a:chExt cx="2189734" cy="424709"/>
          </a:xfrm>
        </p:grpSpPr>
        <p:sp>
          <p:nvSpPr>
            <p:cNvPr id="892" name="Google Shape;892;p74"/>
            <p:cNvSpPr/>
            <p:nvPr/>
          </p:nvSpPr>
          <p:spPr>
            <a:xfrm>
              <a:off x="4444625" y="1342477"/>
              <a:ext cx="918900" cy="167700"/>
            </a:xfrm>
            <a:prstGeom prst="rect">
              <a:avLst/>
            </a:prstGeom>
            <a:solidFill>
              <a:srgbClr val="7940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length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3" name="Google Shape;893;p74"/>
            <p:cNvSpPr/>
            <p:nvPr/>
          </p:nvSpPr>
          <p:spPr>
            <a:xfrm>
              <a:off x="3224981" y="1345236"/>
              <a:ext cx="918900" cy="167700"/>
            </a:xfrm>
            <a:prstGeom prst="rect">
              <a:avLst/>
            </a:prstGeom>
            <a:solidFill>
              <a:srgbClr val="7940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depth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74"/>
            <p:cNvSpPr txBox="1"/>
            <p:nvPr/>
          </p:nvSpPr>
          <p:spPr>
            <a:xfrm>
              <a:off x="3567736" y="1088227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y</a:t>
              </a:r>
              <a:endParaRPr sz="100"/>
            </a:p>
          </p:txBody>
        </p:sp>
        <p:sp>
          <p:nvSpPr>
            <p:cNvPr id="895" name="Google Shape;895;p74"/>
            <p:cNvSpPr txBox="1"/>
            <p:nvPr/>
          </p:nvSpPr>
          <p:spPr>
            <a:xfrm>
              <a:off x="4759815" y="1098348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x</a:t>
              </a:r>
              <a:endParaRPr sz="100"/>
            </a:p>
          </p:txBody>
        </p:sp>
      </p:grpSp>
      <p:grpSp>
        <p:nvGrpSpPr>
          <p:cNvPr id="896" name="Google Shape;896;p74"/>
          <p:cNvGrpSpPr/>
          <p:nvPr/>
        </p:nvGrpSpPr>
        <p:grpSpPr>
          <a:xfrm>
            <a:off x="5510125" y="1106823"/>
            <a:ext cx="918900" cy="406754"/>
            <a:chOff x="5510125" y="1106823"/>
            <a:chExt cx="918900" cy="406754"/>
          </a:xfrm>
        </p:grpSpPr>
        <p:sp>
          <p:nvSpPr>
            <p:cNvPr id="897" name="Google Shape;897;p74"/>
            <p:cNvSpPr/>
            <p:nvPr/>
          </p:nvSpPr>
          <p:spPr>
            <a:xfrm>
              <a:off x="5510125" y="1345877"/>
              <a:ext cx="918900" cy="1677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species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8" name="Google Shape;898;p74"/>
            <p:cNvSpPr txBox="1"/>
            <p:nvPr/>
          </p:nvSpPr>
          <p:spPr>
            <a:xfrm>
              <a:off x="5741277" y="1106823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color</a:t>
              </a:r>
              <a:endParaRPr sz="100"/>
            </a:p>
          </p:txBody>
        </p:sp>
      </p:grpSp>
      <p:sp>
        <p:nvSpPr>
          <p:cNvPr id="899" name="Google Shape;899;p74"/>
          <p:cNvSpPr txBox="1"/>
          <p:nvPr/>
        </p:nvSpPr>
        <p:spPr>
          <a:xfrm>
            <a:off x="514550" y="4622075"/>
            <a:ext cx="8201400" cy="3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penguins.</a:t>
            </a:r>
            <a:r>
              <a:rPr b="1" lang="en" sz="105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plot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(kind=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'scatter'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x=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y=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'bill_depth_mm'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color=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grpSp>
        <p:nvGrpSpPr>
          <p:cNvPr id="900" name="Google Shape;900;p74"/>
          <p:cNvGrpSpPr/>
          <p:nvPr/>
        </p:nvGrpSpPr>
        <p:grpSpPr>
          <a:xfrm>
            <a:off x="235798" y="1088225"/>
            <a:ext cx="3162402" cy="1062575"/>
            <a:chOff x="235798" y="1088225"/>
            <a:chExt cx="3162402" cy="1062575"/>
          </a:xfrm>
        </p:grpSpPr>
        <p:sp>
          <p:nvSpPr>
            <p:cNvPr id="901" name="Google Shape;901;p74"/>
            <p:cNvSpPr txBox="1"/>
            <p:nvPr/>
          </p:nvSpPr>
          <p:spPr>
            <a:xfrm>
              <a:off x="398200" y="1088225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relatively small data, somewhat linear</a:t>
              </a:r>
              <a:endParaRPr/>
            </a:p>
          </p:txBody>
        </p:sp>
        <p:sp>
          <p:nvSpPr>
            <p:cNvPr id="902" name="Google Shape;902;p74"/>
            <p:cNvSpPr/>
            <p:nvPr/>
          </p:nvSpPr>
          <p:spPr>
            <a:xfrm>
              <a:off x="235798" y="1249525"/>
              <a:ext cx="604050" cy="901275"/>
            </a:xfrm>
            <a:custGeom>
              <a:rect b="b" l="l" r="r" t="t"/>
              <a:pathLst>
                <a:path extrusionOk="0" h="36051" w="24162">
                  <a:moveTo>
                    <a:pt x="9823" y="0"/>
                  </a:moveTo>
                  <a:cubicBezTo>
                    <a:pt x="8253" y="2322"/>
                    <a:pt x="-1990" y="7921"/>
                    <a:pt x="400" y="13929"/>
                  </a:cubicBezTo>
                  <a:cubicBezTo>
                    <a:pt x="2790" y="19938"/>
                    <a:pt x="20202" y="32364"/>
                    <a:pt x="24162" y="360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5"/>
          <p:cNvSpPr txBox="1"/>
          <p:nvPr>
            <p:ph type="title"/>
          </p:nvPr>
        </p:nvSpPr>
        <p:spPr>
          <a:xfrm>
            <a:off x="311625" y="591850"/>
            <a:ext cx="80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Regression plots show correlations between two </a:t>
            </a:r>
            <a:r>
              <a:rPr b="1" lang="en" sz="2000">
                <a:solidFill>
                  <a:srgbClr val="7940A1"/>
                </a:solidFill>
              </a:rPr>
              <a:t>continuous</a:t>
            </a:r>
            <a:r>
              <a:rPr lang="en" sz="2000"/>
              <a:t> features and fit a line of best fit</a:t>
            </a:r>
            <a:endParaRPr sz="2000"/>
          </a:p>
        </p:txBody>
      </p:sp>
      <p:sp>
        <p:nvSpPr>
          <p:cNvPr id="908" name="Google Shape;908;p75"/>
          <p:cNvSpPr txBox="1"/>
          <p:nvPr>
            <p:ph type="title"/>
          </p:nvPr>
        </p:nvSpPr>
        <p:spPr>
          <a:xfrm>
            <a:off x="4448325" y="1898400"/>
            <a:ext cx="3894300" cy="1798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scatterplot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(data=penguins,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x=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y=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'bill_depth_mm'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color = 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plt.title(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'Scatterplot: Bill Dimensions'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plt.xlabel(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'Length (mm)'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plt.ylabel(</a:t>
            </a:r>
            <a:r>
              <a:rPr lang="en" sz="11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'Depth (mm)'</a:t>
            </a:r>
            <a:r>
              <a:rPr lang="en" sz="11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9" name="Google Shape;909;p75"/>
          <p:cNvSpPr txBox="1"/>
          <p:nvPr>
            <p:ph type="title"/>
          </p:nvPr>
        </p:nvSpPr>
        <p:spPr>
          <a:xfrm>
            <a:off x="4448325" y="1822200"/>
            <a:ext cx="4205400" cy="1977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lmplot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(data=penguins,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x=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'bill_length_mm'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y=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'bill_depth_mm'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hue=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"species"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palette=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'viridis'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legend=</a:t>
            </a:r>
            <a:r>
              <a:rPr lang="en" sz="1200">
                <a:solidFill>
                  <a:srgbClr val="9334E6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height=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plt.legend(loc=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'lower left'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ncol=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0" name="Google Shape;910;p75"/>
          <p:cNvSpPr txBox="1"/>
          <p:nvPr>
            <p:ph type="title"/>
          </p:nvPr>
        </p:nvSpPr>
        <p:spPr>
          <a:xfrm>
            <a:off x="3589475" y="221325"/>
            <a:ext cx="3117300" cy="42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Multi</a:t>
            </a:r>
            <a:r>
              <a:rPr lang="en" sz="1600" u="sng"/>
              <a:t>variate</a:t>
            </a:r>
            <a:r>
              <a:rPr lang="en" sz="1600"/>
              <a:t>  →  </a:t>
            </a:r>
            <a:r>
              <a:rPr b="1" lang="en" sz="1600"/>
              <a:t>3+</a:t>
            </a:r>
            <a:r>
              <a:rPr lang="en" sz="1600"/>
              <a:t> </a:t>
            </a:r>
            <a:r>
              <a:rPr lang="en" sz="1600" u="sng"/>
              <a:t>features</a:t>
            </a:r>
            <a:endParaRPr sz="1600" u="sng"/>
          </a:p>
        </p:txBody>
      </p:sp>
      <p:grpSp>
        <p:nvGrpSpPr>
          <p:cNvPr id="911" name="Google Shape;911;p75"/>
          <p:cNvGrpSpPr/>
          <p:nvPr/>
        </p:nvGrpSpPr>
        <p:grpSpPr>
          <a:xfrm>
            <a:off x="3224981" y="1088227"/>
            <a:ext cx="2189734" cy="424709"/>
            <a:chOff x="3224981" y="1088227"/>
            <a:chExt cx="2189734" cy="424709"/>
          </a:xfrm>
        </p:grpSpPr>
        <p:sp>
          <p:nvSpPr>
            <p:cNvPr id="912" name="Google Shape;912;p75"/>
            <p:cNvSpPr/>
            <p:nvPr/>
          </p:nvSpPr>
          <p:spPr>
            <a:xfrm>
              <a:off x="4444625" y="1342477"/>
              <a:ext cx="918900" cy="167700"/>
            </a:xfrm>
            <a:prstGeom prst="rect">
              <a:avLst/>
            </a:prstGeom>
            <a:solidFill>
              <a:srgbClr val="7940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length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3" name="Google Shape;913;p75"/>
            <p:cNvSpPr/>
            <p:nvPr/>
          </p:nvSpPr>
          <p:spPr>
            <a:xfrm>
              <a:off x="3224981" y="1345236"/>
              <a:ext cx="918900" cy="167700"/>
            </a:xfrm>
            <a:prstGeom prst="rect">
              <a:avLst/>
            </a:prstGeom>
            <a:solidFill>
              <a:srgbClr val="7940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depth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4" name="Google Shape;914;p75"/>
            <p:cNvSpPr txBox="1"/>
            <p:nvPr/>
          </p:nvSpPr>
          <p:spPr>
            <a:xfrm>
              <a:off x="3567736" y="1088227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y</a:t>
              </a:r>
              <a:endParaRPr sz="100"/>
            </a:p>
          </p:txBody>
        </p:sp>
        <p:sp>
          <p:nvSpPr>
            <p:cNvPr id="915" name="Google Shape;915;p75"/>
            <p:cNvSpPr txBox="1"/>
            <p:nvPr/>
          </p:nvSpPr>
          <p:spPr>
            <a:xfrm>
              <a:off x="4759815" y="1098348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x</a:t>
              </a:r>
              <a:endParaRPr sz="100"/>
            </a:p>
          </p:txBody>
        </p:sp>
      </p:grpSp>
      <p:grpSp>
        <p:nvGrpSpPr>
          <p:cNvPr id="916" name="Google Shape;916;p75"/>
          <p:cNvGrpSpPr/>
          <p:nvPr/>
        </p:nvGrpSpPr>
        <p:grpSpPr>
          <a:xfrm>
            <a:off x="5510125" y="1106823"/>
            <a:ext cx="918900" cy="406754"/>
            <a:chOff x="5510125" y="1106823"/>
            <a:chExt cx="918900" cy="406754"/>
          </a:xfrm>
        </p:grpSpPr>
        <p:sp>
          <p:nvSpPr>
            <p:cNvPr id="917" name="Google Shape;917;p75"/>
            <p:cNvSpPr/>
            <p:nvPr/>
          </p:nvSpPr>
          <p:spPr>
            <a:xfrm>
              <a:off x="5510125" y="1345877"/>
              <a:ext cx="918900" cy="1677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species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8" name="Google Shape;918;p75"/>
            <p:cNvSpPr txBox="1"/>
            <p:nvPr/>
          </p:nvSpPr>
          <p:spPr>
            <a:xfrm>
              <a:off x="5741277" y="1106823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color</a:t>
              </a:r>
              <a:endParaRPr sz="100"/>
            </a:p>
          </p:txBody>
        </p:sp>
      </p:grpSp>
      <p:pic>
        <p:nvPicPr>
          <p:cNvPr id="919" name="Google Shape;9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65336"/>
            <a:ext cx="3200776" cy="33257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75"/>
          <p:cNvGrpSpPr/>
          <p:nvPr/>
        </p:nvGrpSpPr>
        <p:grpSpPr>
          <a:xfrm>
            <a:off x="4448313" y="3965725"/>
            <a:ext cx="4130413" cy="492600"/>
            <a:chOff x="4143513" y="3813325"/>
            <a:chExt cx="4130413" cy="492600"/>
          </a:xfrm>
        </p:grpSpPr>
        <p:sp>
          <p:nvSpPr>
            <p:cNvPr id="921" name="Google Shape;921;p75"/>
            <p:cNvSpPr txBox="1"/>
            <p:nvPr/>
          </p:nvSpPr>
          <p:spPr>
            <a:xfrm>
              <a:off x="4635825" y="3874975"/>
              <a:ext cx="3638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correlation != causation</a:t>
              </a:r>
              <a:endParaRPr sz="1000"/>
            </a:p>
          </p:txBody>
        </p:sp>
        <p:sp>
          <p:nvSpPr>
            <p:cNvPr id="922" name="Google Shape;922;p75"/>
            <p:cNvSpPr txBox="1"/>
            <p:nvPr/>
          </p:nvSpPr>
          <p:spPr>
            <a:xfrm>
              <a:off x="4143513" y="3813325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grpSp>
        <p:nvGrpSpPr>
          <p:cNvPr id="923" name="Google Shape;923;p75"/>
          <p:cNvGrpSpPr/>
          <p:nvPr/>
        </p:nvGrpSpPr>
        <p:grpSpPr>
          <a:xfrm>
            <a:off x="3615400" y="3226200"/>
            <a:ext cx="4844825" cy="1778650"/>
            <a:chOff x="3615400" y="3226200"/>
            <a:chExt cx="4844825" cy="1778650"/>
          </a:xfrm>
        </p:grpSpPr>
        <p:sp>
          <p:nvSpPr>
            <p:cNvPr id="924" name="Google Shape;924;p75"/>
            <p:cNvSpPr txBox="1"/>
            <p:nvPr/>
          </p:nvSpPr>
          <p:spPr>
            <a:xfrm>
              <a:off x="4524525" y="4450750"/>
              <a:ext cx="3935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here, bill depth and length are positively correlated as we can see from the positive line</a:t>
              </a:r>
              <a:endParaRPr/>
            </a:p>
          </p:txBody>
        </p:sp>
        <p:sp>
          <p:nvSpPr>
            <p:cNvPr id="925" name="Google Shape;925;p75"/>
            <p:cNvSpPr/>
            <p:nvPr/>
          </p:nvSpPr>
          <p:spPr>
            <a:xfrm>
              <a:off x="3615400" y="3226200"/>
              <a:ext cx="921775" cy="1486425"/>
            </a:xfrm>
            <a:custGeom>
              <a:rect b="b" l="l" r="r" t="t"/>
              <a:pathLst>
                <a:path extrusionOk="0" h="59457" w="36871">
                  <a:moveTo>
                    <a:pt x="36871" y="56126"/>
                  </a:moveTo>
                  <a:cubicBezTo>
                    <a:pt x="33252" y="56058"/>
                    <a:pt x="18572" y="63842"/>
                    <a:pt x="15158" y="55717"/>
                  </a:cubicBezTo>
                  <a:cubicBezTo>
                    <a:pt x="11744" y="47592"/>
                    <a:pt x="18913" y="16661"/>
                    <a:pt x="16387" y="7375"/>
                  </a:cubicBezTo>
                  <a:cubicBezTo>
                    <a:pt x="13861" y="-1911"/>
                    <a:pt x="2731" y="1229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6"/>
          <p:cNvSpPr txBox="1"/>
          <p:nvPr>
            <p:ph type="title"/>
          </p:nvPr>
        </p:nvSpPr>
        <p:spPr>
          <a:xfrm>
            <a:off x="538050" y="645100"/>
            <a:ext cx="791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Stacked barcharts compare two </a:t>
            </a:r>
            <a:r>
              <a:rPr b="1" lang="en" sz="2000">
                <a:solidFill>
                  <a:srgbClr val="A9AA35"/>
                </a:solidFill>
              </a:rPr>
              <a:t>categorical</a:t>
            </a:r>
            <a:r>
              <a:rPr lang="en" sz="2000"/>
              <a:t> features</a:t>
            </a:r>
            <a:endParaRPr sz="2000"/>
          </a:p>
        </p:txBody>
      </p:sp>
      <p:sp>
        <p:nvSpPr>
          <p:cNvPr id="931" name="Google Shape;931;p76"/>
          <p:cNvSpPr txBox="1"/>
          <p:nvPr>
            <p:ph type="title"/>
          </p:nvPr>
        </p:nvSpPr>
        <p:spPr>
          <a:xfrm>
            <a:off x="3589475" y="221325"/>
            <a:ext cx="2666400" cy="42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Bi</a:t>
            </a:r>
            <a:r>
              <a:rPr lang="en" sz="1600" u="sng"/>
              <a:t>variate</a:t>
            </a:r>
            <a:r>
              <a:rPr lang="en" sz="1600"/>
              <a:t>  →  </a:t>
            </a:r>
            <a:r>
              <a:rPr b="1" lang="en" sz="1600"/>
              <a:t>two</a:t>
            </a:r>
            <a:r>
              <a:rPr lang="en" sz="1600"/>
              <a:t> </a:t>
            </a:r>
            <a:r>
              <a:rPr lang="en" sz="1600" u="sng"/>
              <a:t>features</a:t>
            </a:r>
            <a:endParaRPr sz="1600" u="sng"/>
          </a:p>
        </p:txBody>
      </p:sp>
      <p:grpSp>
        <p:nvGrpSpPr>
          <p:cNvPr id="932" name="Google Shape;932;p76"/>
          <p:cNvGrpSpPr/>
          <p:nvPr/>
        </p:nvGrpSpPr>
        <p:grpSpPr>
          <a:xfrm>
            <a:off x="4229513" y="4012175"/>
            <a:ext cx="4224613" cy="492600"/>
            <a:chOff x="4288513" y="4579950"/>
            <a:chExt cx="4224613" cy="492600"/>
          </a:xfrm>
        </p:grpSpPr>
        <p:sp>
          <p:nvSpPr>
            <p:cNvPr id="933" name="Google Shape;933;p76"/>
            <p:cNvSpPr txBox="1"/>
            <p:nvPr/>
          </p:nvSpPr>
          <p:spPr>
            <a:xfrm>
              <a:off x="4780825" y="4641600"/>
              <a:ext cx="373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difficult to compare sizes (not exact)</a:t>
              </a:r>
              <a:endParaRPr sz="1000"/>
            </a:p>
          </p:txBody>
        </p:sp>
        <p:sp>
          <p:nvSpPr>
            <p:cNvPr id="934" name="Google Shape;934;p76"/>
            <p:cNvSpPr txBox="1"/>
            <p:nvPr/>
          </p:nvSpPr>
          <p:spPr>
            <a:xfrm>
              <a:off x="4288513" y="457995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sp>
        <p:nvSpPr>
          <p:cNvPr id="935" name="Google Shape;935;p76"/>
          <p:cNvSpPr txBox="1"/>
          <p:nvPr>
            <p:ph type="title"/>
          </p:nvPr>
        </p:nvSpPr>
        <p:spPr>
          <a:xfrm>
            <a:off x="4042325" y="2050800"/>
            <a:ext cx="4820700" cy="1798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pivot_data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penguins.pivot_table(index=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columns=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'sex'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aggfunc=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'size'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fill_value=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pivot_data.plot(kind=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'bar'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stacked=True,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color=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'green'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'tab:olive'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36" name="Google Shape;9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00" y="1759000"/>
            <a:ext cx="3737526" cy="3271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7" name="Google Shape;937;p76"/>
          <p:cNvGrpSpPr/>
          <p:nvPr/>
        </p:nvGrpSpPr>
        <p:grpSpPr>
          <a:xfrm>
            <a:off x="3224981" y="1088227"/>
            <a:ext cx="3204044" cy="425349"/>
            <a:chOff x="634181" y="1012027"/>
            <a:chExt cx="3204044" cy="425349"/>
          </a:xfrm>
        </p:grpSpPr>
        <p:sp>
          <p:nvSpPr>
            <p:cNvPr id="938" name="Google Shape;938;p76"/>
            <p:cNvSpPr/>
            <p:nvPr/>
          </p:nvSpPr>
          <p:spPr>
            <a:xfrm>
              <a:off x="1853825" y="1266277"/>
              <a:ext cx="918900" cy="1677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species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9" name="Google Shape;939;p76"/>
            <p:cNvSpPr/>
            <p:nvPr/>
          </p:nvSpPr>
          <p:spPr>
            <a:xfrm>
              <a:off x="634181" y="1269036"/>
              <a:ext cx="918900" cy="167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count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0" name="Google Shape;940;p76"/>
            <p:cNvSpPr txBox="1"/>
            <p:nvPr/>
          </p:nvSpPr>
          <p:spPr>
            <a:xfrm>
              <a:off x="976936" y="1012027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y</a:t>
              </a:r>
              <a:endParaRPr sz="100"/>
            </a:p>
          </p:txBody>
        </p:sp>
        <p:sp>
          <p:nvSpPr>
            <p:cNvPr id="941" name="Google Shape;941;p76"/>
            <p:cNvSpPr txBox="1"/>
            <p:nvPr/>
          </p:nvSpPr>
          <p:spPr>
            <a:xfrm>
              <a:off x="2169015" y="1022148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x</a:t>
              </a:r>
              <a:endParaRPr sz="100"/>
            </a:p>
          </p:txBody>
        </p:sp>
        <p:sp>
          <p:nvSpPr>
            <p:cNvPr id="942" name="Google Shape;942;p76"/>
            <p:cNvSpPr/>
            <p:nvPr/>
          </p:nvSpPr>
          <p:spPr>
            <a:xfrm>
              <a:off x="2919325" y="1269677"/>
              <a:ext cx="918900" cy="1677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sex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3" name="Google Shape;943;p76"/>
            <p:cNvSpPr txBox="1"/>
            <p:nvPr/>
          </p:nvSpPr>
          <p:spPr>
            <a:xfrm>
              <a:off x="3150477" y="1030623"/>
              <a:ext cx="654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color</a:t>
              </a:r>
              <a:endParaRPr sz="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7"/>
          <p:cNvSpPr txBox="1"/>
          <p:nvPr>
            <p:ph type="title"/>
          </p:nvPr>
        </p:nvSpPr>
        <p:spPr>
          <a:xfrm>
            <a:off x="723450" y="304800"/>
            <a:ext cx="765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Boxplots compare the distribution, skewness, and/or outliers of a single </a:t>
            </a:r>
            <a:r>
              <a:rPr b="1" lang="en" sz="1600">
                <a:solidFill>
                  <a:srgbClr val="7940A1"/>
                </a:solidFill>
              </a:rPr>
              <a:t>numerical</a:t>
            </a:r>
            <a:r>
              <a:rPr lang="en" sz="1600"/>
              <a:t> feature to 0+ </a:t>
            </a:r>
            <a:r>
              <a:rPr b="1" lang="en" sz="1600">
                <a:solidFill>
                  <a:srgbClr val="A9AA35"/>
                </a:solidFill>
              </a:rPr>
              <a:t>categorical</a:t>
            </a:r>
            <a:r>
              <a:rPr lang="en" sz="1600"/>
              <a:t> features</a:t>
            </a:r>
            <a:endParaRPr sz="1600"/>
          </a:p>
        </p:txBody>
      </p:sp>
      <p:grpSp>
        <p:nvGrpSpPr>
          <p:cNvPr id="949" name="Google Shape;949;p77"/>
          <p:cNvGrpSpPr/>
          <p:nvPr/>
        </p:nvGrpSpPr>
        <p:grpSpPr>
          <a:xfrm>
            <a:off x="1952988" y="4565400"/>
            <a:ext cx="7432513" cy="492600"/>
            <a:chOff x="962388" y="4565400"/>
            <a:chExt cx="7432513" cy="492600"/>
          </a:xfrm>
        </p:grpSpPr>
        <p:sp>
          <p:nvSpPr>
            <p:cNvPr id="950" name="Google Shape;950;p77"/>
            <p:cNvSpPr txBox="1"/>
            <p:nvPr/>
          </p:nvSpPr>
          <p:spPr>
            <a:xfrm>
              <a:off x="1454700" y="4627050"/>
              <a:ext cx="694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requires interpretation and needs categorical feature to compare with</a:t>
              </a:r>
              <a:endParaRPr sz="1000"/>
            </a:p>
          </p:txBody>
        </p:sp>
        <p:sp>
          <p:nvSpPr>
            <p:cNvPr id="951" name="Google Shape;951;p77"/>
            <p:cNvSpPr txBox="1"/>
            <p:nvPr/>
          </p:nvSpPr>
          <p:spPr>
            <a:xfrm>
              <a:off x="962388" y="456540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pic>
        <p:nvPicPr>
          <p:cNvPr id="952" name="Google Shape;9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1326625"/>
            <a:ext cx="3841199" cy="26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7"/>
          <p:cNvSpPr txBox="1"/>
          <p:nvPr>
            <p:ph type="title"/>
          </p:nvPr>
        </p:nvSpPr>
        <p:spPr>
          <a:xfrm>
            <a:off x="539425" y="4119250"/>
            <a:ext cx="8444700" cy="363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sns.boxplot(data = penguins, x =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'island'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,y =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'body_mass_g'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,color = </a:t>
            </a:r>
            <a:r>
              <a:rPr lang="en" sz="105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'indigo'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,linewidth=</a:t>
            </a:r>
            <a:r>
              <a:rPr lang="en" sz="105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05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0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4" name="Google Shape;954;p77"/>
          <p:cNvSpPr txBox="1"/>
          <p:nvPr>
            <p:ph type="title"/>
          </p:nvPr>
        </p:nvSpPr>
        <p:spPr>
          <a:xfrm>
            <a:off x="468425" y="3969850"/>
            <a:ext cx="8515800" cy="543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boxplot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(data = penguins, x =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'island'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,y =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'body_mass_g'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hue =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'species'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palette =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'crest'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linewidth=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rgbClr val="C5221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955" name="Google Shape;955;p77"/>
          <p:cNvGrpSpPr/>
          <p:nvPr/>
        </p:nvGrpSpPr>
        <p:grpSpPr>
          <a:xfrm>
            <a:off x="3239379" y="844655"/>
            <a:ext cx="1975758" cy="421069"/>
            <a:chOff x="3239379" y="844655"/>
            <a:chExt cx="1975758" cy="421069"/>
          </a:xfrm>
        </p:grpSpPr>
        <p:sp>
          <p:nvSpPr>
            <p:cNvPr id="956" name="Google Shape;956;p77"/>
            <p:cNvSpPr/>
            <p:nvPr/>
          </p:nvSpPr>
          <p:spPr>
            <a:xfrm>
              <a:off x="4280949" y="1097107"/>
              <a:ext cx="878700" cy="1659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island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7" name="Google Shape;957;p77"/>
            <p:cNvSpPr/>
            <p:nvPr/>
          </p:nvSpPr>
          <p:spPr>
            <a:xfrm>
              <a:off x="3239379" y="1099825"/>
              <a:ext cx="878700" cy="165900"/>
            </a:xfrm>
            <a:prstGeom prst="rect">
              <a:avLst/>
            </a:prstGeom>
            <a:solidFill>
              <a:srgbClr val="7940A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body mass</a:t>
              </a:r>
              <a:endParaRPr sz="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8" name="Google Shape;958;p77"/>
            <p:cNvSpPr txBox="1"/>
            <p:nvPr/>
          </p:nvSpPr>
          <p:spPr>
            <a:xfrm>
              <a:off x="3567162" y="844655"/>
              <a:ext cx="626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y</a:t>
              </a:r>
              <a:endParaRPr sz="100"/>
            </a:p>
          </p:txBody>
        </p:sp>
        <p:sp>
          <p:nvSpPr>
            <p:cNvPr id="959" name="Google Shape;959;p77"/>
            <p:cNvSpPr txBox="1"/>
            <p:nvPr/>
          </p:nvSpPr>
          <p:spPr>
            <a:xfrm>
              <a:off x="4588738" y="854680"/>
              <a:ext cx="626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x</a:t>
              </a:r>
              <a:endParaRPr sz="100"/>
            </a:p>
          </p:txBody>
        </p:sp>
      </p:grpSp>
      <p:grpSp>
        <p:nvGrpSpPr>
          <p:cNvPr id="960" name="Google Shape;960;p77"/>
          <p:cNvGrpSpPr/>
          <p:nvPr/>
        </p:nvGrpSpPr>
        <p:grpSpPr>
          <a:xfrm>
            <a:off x="5322541" y="854680"/>
            <a:ext cx="878700" cy="411052"/>
            <a:chOff x="5322541" y="854680"/>
            <a:chExt cx="878700" cy="411052"/>
          </a:xfrm>
        </p:grpSpPr>
        <p:sp>
          <p:nvSpPr>
            <p:cNvPr id="961" name="Google Shape;961;p77"/>
            <p:cNvSpPr/>
            <p:nvPr/>
          </p:nvSpPr>
          <p:spPr>
            <a:xfrm>
              <a:off x="5322541" y="1099832"/>
              <a:ext cx="878700" cy="165900"/>
            </a:xfrm>
            <a:prstGeom prst="rect">
              <a:avLst/>
            </a:prstGeom>
            <a:solidFill>
              <a:srgbClr val="A9AA3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Proxima Nova"/>
                  <a:ea typeface="Proxima Nova"/>
                  <a:cs typeface="Proxima Nova"/>
                  <a:sym typeface="Proxima Nova"/>
                </a:rPr>
                <a:t>species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2" name="Google Shape;962;p77"/>
            <p:cNvSpPr txBox="1"/>
            <p:nvPr/>
          </p:nvSpPr>
          <p:spPr>
            <a:xfrm>
              <a:off x="5487859" y="854680"/>
              <a:ext cx="626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color</a:t>
              </a:r>
              <a:endParaRPr sz="100"/>
            </a:p>
          </p:txBody>
        </p:sp>
      </p:grpSp>
      <p:pic>
        <p:nvPicPr>
          <p:cNvPr id="963" name="Google Shape;96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475" y="1301700"/>
            <a:ext cx="3401925" cy="2668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8"/>
          <p:cNvSpPr/>
          <p:nvPr/>
        </p:nvSpPr>
        <p:spPr>
          <a:xfrm>
            <a:off x="1010700" y="1724150"/>
            <a:ext cx="822000" cy="408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69" name="Google Shape;969;p78"/>
          <p:cNvGrpSpPr/>
          <p:nvPr/>
        </p:nvGrpSpPr>
        <p:grpSpPr>
          <a:xfrm>
            <a:off x="1048113" y="3395400"/>
            <a:ext cx="3508813" cy="554100"/>
            <a:chOff x="962388" y="4627050"/>
            <a:chExt cx="3508813" cy="554100"/>
          </a:xfrm>
        </p:grpSpPr>
        <p:sp>
          <p:nvSpPr>
            <p:cNvPr id="970" name="Google Shape;970;p78"/>
            <p:cNvSpPr txBox="1"/>
            <p:nvPr/>
          </p:nvSpPr>
          <p:spPr>
            <a:xfrm>
              <a:off x="1530900" y="4627050"/>
              <a:ext cx="2940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requires interpretation and not great for small and/or sparse datasets</a:t>
              </a:r>
              <a:endParaRPr sz="1000"/>
            </a:p>
          </p:txBody>
        </p:sp>
        <p:sp>
          <p:nvSpPr>
            <p:cNvPr id="971" name="Google Shape;971;p78"/>
            <p:cNvSpPr txBox="1"/>
            <p:nvPr/>
          </p:nvSpPr>
          <p:spPr>
            <a:xfrm>
              <a:off x="962388" y="464160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pic>
        <p:nvPicPr>
          <p:cNvPr id="972" name="Google Shape;9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949900"/>
            <a:ext cx="4195575" cy="29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8"/>
          <p:cNvSpPr txBox="1"/>
          <p:nvPr>
            <p:ph type="title"/>
          </p:nvPr>
        </p:nvSpPr>
        <p:spPr>
          <a:xfrm>
            <a:off x="1010700" y="989125"/>
            <a:ext cx="316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Heatmaps show correlation between all </a:t>
            </a:r>
            <a:r>
              <a:rPr b="1" lang="en" sz="1600">
                <a:solidFill>
                  <a:srgbClr val="7940A1"/>
                </a:solidFill>
              </a:rPr>
              <a:t>numerical</a:t>
            </a:r>
            <a:r>
              <a:rPr lang="en" sz="1600"/>
              <a:t> features</a:t>
            </a:r>
            <a:endParaRPr sz="1600"/>
          </a:p>
        </p:txBody>
      </p:sp>
      <p:sp>
        <p:nvSpPr>
          <p:cNvPr id="974" name="Google Shape;974;p78"/>
          <p:cNvSpPr txBox="1"/>
          <p:nvPr>
            <p:ph type="title"/>
          </p:nvPr>
        </p:nvSpPr>
        <p:spPr>
          <a:xfrm>
            <a:off x="3056075" y="221325"/>
            <a:ext cx="3435300" cy="42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Multii</a:t>
            </a:r>
            <a:r>
              <a:rPr lang="en" sz="1600" u="sng"/>
              <a:t>variate</a:t>
            </a:r>
            <a:r>
              <a:rPr lang="en" sz="1600"/>
              <a:t>  →  </a:t>
            </a:r>
            <a:r>
              <a:rPr b="1" lang="en" sz="1600"/>
              <a:t>many</a:t>
            </a:r>
            <a:r>
              <a:rPr lang="en" sz="1600"/>
              <a:t> </a:t>
            </a:r>
            <a:r>
              <a:rPr lang="en" sz="1600" u="sng"/>
              <a:t>features</a:t>
            </a:r>
            <a:endParaRPr sz="1600" u="sng"/>
          </a:p>
        </p:txBody>
      </p:sp>
      <p:sp>
        <p:nvSpPr>
          <p:cNvPr id="975" name="Google Shape;975;p78"/>
          <p:cNvSpPr/>
          <p:nvPr/>
        </p:nvSpPr>
        <p:spPr>
          <a:xfrm>
            <a:off x="1946425" y="1724150"/>
            <a:ext cx="822000" cy="408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6" name="Google Shape;976;p78"/>
          <p:cNvSpPr txBox="1"/>
          <p:nvPr>
            <p:ph type="title"/>
          </p:nvPr>
        </p:nvSpPr>
        <p:spPr>
          <a:xfrm>
            <a:off x="976500" y="4027150"/>
            <a:ext cx="7191000" cy="9495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num_penguins = penguins.select_dtypes(include = ['float64', 'int64'])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corr_matrix = num_penguins.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corr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</a:t>
            </a:r>
            <a:r>
              <a:rPr b="1"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heatmap</a:t>
            </a: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(corr_matrix, annot=True, cmap='magma', fmt='.2f', cbar=True)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7" name="Google Shape;977;p78"/>
          <p:cNvSpPr/>
          <p:nvPr/>
        </p:nvSpPr>
        <p:spPr>
          <a:xfrm>
            <a:off x="2937025" y="1724150"/>
            <a:ext cx="822000" cy="408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78" name="Google Shape;978;p78"/>
          <p:cNvGrpSpPr/>
          <p:nvPr/>
        </p:nvGrpSpPr>
        <p:grpSpPr>
          <a:xfrm>
            <a:off x="952825" y="934609"/>
            <a:ext cx="3699376" cy="3624391"/>
            <a:chOff x="952825" y="934609"/>
            <a:chExt cx="3699376" cy="3624391"/>
          </a:xfrm>
        </p:grpSpPr>
        <p:grpSp>
          <p:nvGrpSpPr>
            <p:cNvPr id="979" name="Google Shape;979;p78"/>
            <p:cNvGrpSpPr/>
            <p:nvPr/>
          </p:nvGrpSpPr>
          <p:grpSpPr>
            <a:xfrm>
              <a:off x="952825" y="934609"/>
              <a:ext cx="3699376" cy="2262471"/>
              <a:chOff x="952825" y="934609"/>
              <a:chExt cx="3699376" cy="2262471"/>
            </a:xfrm>
          </p:grpSpPr>
          <p:pic>
            <p:nvPicPr>
              <p:cNvPr id="980" name="Google Shape;980;p7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52825" y="2331385"/>
                <a:ext cx="3699376" cy="8656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1" name="Google Shape;981;p78"/>
              <p:cNvSpPr/>
              <p:nvPr/>
            </p:nvSpPr>
            <p:spPr>
              <a:xfrm>
                <a:off x="3242425" y="934609"/>
                <a:ext cx="1119700" cy="1343300"/>
              </a:xfrm>
              <a:custGeom>
                <a:rect b="b" l="l" r="r" t="t"/>
                <a:pathLst>
                  <a:path extrusionOk="0" h="53732" w="44788">
                    <a:moveTo>
                      <a:pt x="0" y="6637"/>
                    </a:moveTo>
                    <a:cubicBezTo>
                      <a:pt x="3704" y="5579"/>
                      <a:pt x="14817" y="-859"/>
                      <a:pt x="22225" y="287"/>
                    </a:cubicBezTo>
                    <a:cubicBezTo>
                      <a:pt x="29633" y="1434"/>
                      <a:pt x="42333" y="4608"/>
                      <a:pt x="44450" y="13516"/>
                    </a:cubicBezTo>
                    <a:cubicBezTo>
                      <a:pt x="46567" y="22424"/>
                      <a:pt x="36513" y="47030"/>
                      <a:pt x="34925" y="53733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  <p:sp>
          <p:nvSpPr>
            <p:cNvPr id="982" name="Google Shape;982;p78"/>
            <p:cNvSpPr/>
            <p:nvPr/>
          </p:nvSpPr>
          <p:spPr>
            <a:xfrm>
              <a:off x="3531575" y="4334000"/>
              <a:ext cx="680700" cy="225000"/>
            </a:xfrm>
            <a:prstGeom prst="rect">
              <a:avLst/>
            </a:prstGeom>
            <a:solidFill>
              <a:srgbClr val="624161">
                <a:alpha val="177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9"/>
          <p:cNvSpPr/>
          <p:nvPr/>
        </p:nvSpPr>
        <p:spPr>
          <a:xfrm>
            <a:off x="1010700" y="1724150"/>
            <a:ext cx="822000" cy="408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8" name="Google Shape;988;p79"/>
          <p:cNvGrpSpPr/>
          <p:nvPr/>
        </p:nvGrpSpPr>
        <p:grpSpPr>
          <a:xfrm>
            <a:off x="1048113" y="3395400"/>
            <a:ext cx="3508813" cy="554100"/>
            <a:chOff x="962388" y="4627050"/>
            <a:chExt cx="3508813" cy="554100"/>
          </a:xfrm>
        </p:grpSpPr>
        <p:sp>
          <p:nvSpPr>
            <p:cNvPr id="989" name="Google Shape;989;p79"/>
            <p:cNvSpPr txBox="1"/>
            <p:nvPr/>
          </p:nvSpPr>
          <p:spPr>
            <a:xfrm>
              <a:off x="1530900" y="4627050"/>
              <a:ext cx="2940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requires interpretation and not great for small and/or sparse datasets</a:t>
              </a:r>
              <a:endParaRPr sz="1000"/>
            </a:p>
          </p:txBody>
        </p:sp>
        <p:sp>
          <p:nvSpPr>
            <p:cNvPr id="990" name="Google Shape;990;p79"/>
            <p:cNvSpPr txBox="1"/>
            <p:nvPr/>
          </p:nvSpPr>
          <p:spPr>
            <a:xfrm>
              <a:off x="962388" y="4641600"/>
              <a:ext cx="492300" cy="49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take </a:t>
              </a:r>
              <a:endParaRPr b="1"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note</a:t>
              </a:r>
              <a:endParaRPr sz="100"/>
            </a:p>
          </p:txBody>
        </p:sp>
      </p:grpSp>
      <p:sp>
        <p:nvSpPr>
          <p:cNvPr id="991" name="Google Shape;991;p79"/>
          <p:cNvSpPr txBox="1"/>
          <p:nvPr>
            <p:ph type="title"/>
          </p:nvPr>
        </p:nvSpPr>
        <p:spPr>
          <a:xfrm>
            <a:off x="934500" y="989125"/>
            <a:ext cx="36414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Pairplots show pairwise relationships between all </a:t>
            </a:r>
            <a:r>
              <a:rPr b="1" lang="en" sz="1600">
                <a:solidFill>
                  <a:srgbClr val="7940A1"/>
                </a:solidFill>
              </a:rPr>
              <a:t>numerical</a:t>
            </a:r>
            <a:r>
              <a:rPr lang="en" sz="1600"/>
              <a:t> features</a:t>
            </a:r>
            <a:endParaRPr sz="1600"/>
          </a:p>
        </p:txBody>
      </p:sp>
      <p:sp>
        <p:nvSpPr>
          <p:cNvPr id="992" name="Google Shape;992;p79"/>
          <p:cNvSpPr txBox="1"/>
          <p:nvPr>
            <p:ph type="title"/>
          </p:nvPr>
        </p:nvSpPr>
        <p:spPr>
          <a:xfrm>
            <a:off x="3056075" y="221325"/>
            <a:ext cx="3435300" cy="42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00"/>
              <a:t>Multii</a:t>
            </a:r>
            <a:r>
              <a:rPr lang="en" sz="1600" u="sng"/>
              <a:t>variate</a:t>
            </a:r>
            <a:r>
              <a:rPr lang="en" sz="1600"/>
              <a:t>  →  </a:t>
            </a:r>
            <a:r>
              <a:rPr b="1" lang="en" sz="1600"/>
              <a:t>many</a:t>
            </a:r>
            <a:r>
              <a:rPr lang="en" sz="1600"/>
              <a:t> </a:t>
            </a:r>
            <a:r>
              <a:rPr lang="en" sz="1600" u="sng"/>
              <a:t>features</a:t>
            </a:r>
            <a:endParaRPr sz="1600" u="sng"/>
          </a:p>
        </p:txBody>
      </p:sp>
      <p:sp>
        <p:nvSpPr>
          <p:cNvPr id="993" name="Google Shape;993;p79"/>
          <p:cNvSpPr/>
          <p:nvPr/>
        </p:nvSpPr>
        <p:spPr>
          <a:xfrm>
            <a:off x="1946425" y="1724150"/>
            <a:ext cx="822000" cy="408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numerical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4" name="Google Shape;994;p79"/>
          <p:cNvSpPr txBox="1"/>
          <p:nvPr>
            <p:ph type="title"/>
          </p:nvPr>
        </p:nvSpPr>
        <p:spPr>
          <a:xfrm>
            <a:off x="900300" y="4636750"/>
            <a:ext cx="7191000" cy="3396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sns.pairplot(penguins, hue='species',palette='magma', dropna=True)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5" name="Google Shape;9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00" y="875325"/>
            <a:ext cx="4066543" cy="360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79"/>
          <p:cNvGrpSpPr/>
          <p:nvPr/>
        </p:nvGrpSpPr>
        <p:grpSpPr>
          <a:xfrm>
            <a:off x="2937025" y="1575425"/>
            <a:ext cx="1907075" cy="3364575"/>
            <a:chOff x="2937025" y="1575425"/>
            <a:chExt cx="1907075" cy="3364575"/>
          </a:xfrm>
        </p:grpSpPr>
        <p:grpSp>
          <p:nvGrpSpPr>
            <p:cNvPr id="997" name="Google Shape;997;p79"/>
            <p:cNvGrpSpPr/>
            <p:nvPr/>
          </p:nvGrpSpPr>
          <p:grpSpPr>
            <a:xfrm>
              <a:off x="2937025" y="1575425"/>
              <a:ext cx="1907075" cy="738900"/>
              <a:chOff x="2937025" y="1575425"/>
              <a:chExt cx="1907075" cy="738900"/>
            </a:xfrm>
          </p:grpSpPr>
          <p:sp>
            <p:nvSpPr>
              <p:cNvPr id="998" name="Google Shape;998;p79"/>
              <p:cNvSpPr/>
              <p:nvPr/>
            </p:nvSpPr>
            <p:spPr>
              <a:xfrm>
                <a:off x="2937025" y="1724150"/>
                <a:ext cx="822000" cy="408900"/>
              </a:xfrm>
              <a:prstGeom prst="rect">
                <a:avLst/>
              </a:prstGeom>
              <a:solidFill>
                <a:srgbClr val="A9AA35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chemeClr val="lt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categorical</a:t>
                </a:r>
                <a:endParaRPr sz="10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999" name="Google Shape;999;p79"/>
              <p:cNvSpPr txBox="1"/>
              <p:nvPr/>
            </p:nvSpPr>
            <p:spPr>
              <a:xfrm>
                <a:off x="3811800" y="1575425"/>
                <a:ext cx="1032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</a:rPr>
                  <a:t>color by  categorical feature</a:t>
                </a:r>
                <a:endParaRPr/>
              </a:p>
            </p:txBody>
          </p:sp>
        </p:grpSp>
        <p:sp>
          <p:nvSpPr>
            <p:cNvPr id="1000" name="Google Shape;1000;p79"/>
            <p:cNvSpPr/>
            <p:nvPr/>
          </p:nvSpPr>
          <p:spPr>
            <a:xfrm>
              <a:off x="3531575" y="4715000"/>
              <a:ext cx="680700" cy="225000"/>
            </a:xfrm>
            <a:prstGeom prst="rect">
              <a:avLst/>
            </a:prstGeom>
            <a:solidFill>
              <a:srgbClr val="624161">
                <a:alpha val="177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79"/>
          <p:cNvSpPr txBox="1"/>
          <p:nvPr/>
        </p:nvSpPr>
        <p:spPr>
          <a:xfrm>
            <a:off x="1010700" y="2426200"/>
            <a:ext cx="350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Typical to start here, then do some statistical tests or further visualizations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80"/>
          <p:cNvSpPr txBox="1"/>
          <p:nvPr>
            <p:ph idx="1" type="body"/>
          </p:nvPr>
        </p:nvSpPr>
        <p:spPr>
          <a:xfrm>
            <a:off x="244400" y="289150"/>
            <a:ext cx="77898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Your turn!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Below are some pairings of features. Decide which chart type and/or summary would be best.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Once you have selected your charts, pick two to create.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Opening the slide deck in a new tab may be helpful.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007" name="Google Shape;1007;p80"/>
          <p:cNvSpPr/>
          <p:nvPr/>
        </p:nvSpPr>
        <p:spPr>
          <a:xfrm>
            <a:off x="3615350" y="3617100"/>
            <a:ext cx="1761300" cy="2859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island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8" name="Google Shape;1008;p80"/>
          <p:cNvSpPr/>
          <p:nvPr/>
        </p:nvSpPr>
        <p:spPr>
          <a:xfrm>
            <a:off x="3615350" y="2377875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flipper_length_mm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9" name="Google Shape;1009;p80"/>
          <p:cNvSpPr/>
          <p:nvPr/>
        </p:nvSpPr>
        <p:spPr>
          <a:xfrm>
            <a:off x="3615350" y="3331200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bill_length_mm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p80"/>
          <p:cNvSpPr/>
          <p:nvPr/>
        </p:nvSpPr>
        <p:spPr>
          <a:xfrm>
            <a:off x="1580875" y="2377875"/>
            <a:ext cx="1761300" cy="2859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island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1" name="Google Shape;1011;p80"/>
          <p:cNvSpPr/>
          <p:nvPr/>
        </p:nvSpPr>
        <p:spPr>
          <a:xfrm>
            <a:off x="1580875" y="3353625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flipper_length_mm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p80"/>
          <p:cNvSpPr/>
          <p:nvPr/>
        </p:nvSpPr>
        <p:spPr>
          <a:xfrm>
            <a:off x="1580875" y="3639500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bill_length_mm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3" name="Google Shape;1013;p80"/>
          <p:cNvSpPr/>
          <p:nvPr/>
        </p:nvSpPr>
        <p:spPr>
          <a:xfrm>
            <a:off x="5967950" y="3032038"/>
            <a:ext cx="1761300" cy="285900"/>
          </a:xfrm>
          <a:prstGeom prst="rect">
            <a:avLst/>
          </a:prstGeom>
          <a:solidFill>
            <a:srgbClr val="A9AA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island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4" name="Google Shape;1014;p80"/>
          <p:cNvSpPr/>
          <p:nvPr/>
        </p:nvSpPr>
        <p:spPr>
          <a:xfrm>
            <a:off x="5967950" y="3331188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flipper_length_mm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5" name="Google Shape;1015;p80"/>
          <p:cNvSpPr/>
          <p:nvPr/>
        </p:nvSpPr>
        <p:spPr>
          <a:xfrm>
            <a:off x="5967950" y="3630338"/>
            <a:ext cx="1761300" cy="285900"/>
          </a:xfrm>
          <a:prstGeom prst="rect">
            <a:avLst/>
          </a:prstGeom>
          <a:solidFill>
            <a:srgbClr val="9334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bill_length_mm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6" name="Google Shape;1016;p80"/>
          <p:cNvSpPr txBox="1"/>
          <p:nvPr/>
        </p:nvSpPr>
        <p:spPr>
          <a:xfrm>
            <a:off x="2005075" y="2113625"/>
            <a:ext cx="91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set A</a:t>
            </a:r>
            <a:endParaRPr/>
          </a:p>
        </p:txBody>
      </p:sp>
      <p:sp>
        <p:nvSpPr>
          <p:cNvPr id="1017" name="Google Shape;1017;p80"/>
          <p:cNvSpPr txBox="1"/>
          <p:nvPr/>
        </p:nvSpPr>
        <p:spPr>
          <a:xfrm>
            <a:off x="4268750" y="2120950"/>
            <a:ext cx="91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set B</a:t>
            </a:r>
            <a:endParaRPr/>
          </a:p>
        </p:txBody>
      </p:sp>
      <p:sp>
        <p:nvSpPr>
          <p:cNvPr id="1018" name="Google Shape;1018;p80"/>
          <p:cNvSpPr txBox="1"/>
          <p:nvPr/>
        </p:nvSpPr>
        <p:spPr>
          <a:xfrm>
            <a:off x="2005075" y="3089425"/>
            <a:ext cx="91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set C</a:t>
            </a:r>
            <a:endParaRPr/>
          </a:p>
        </p:txBody>
      </p:sp>
      <p:sp>
        <p:nvSpPr>
          <p:cNvPr id="1019" name="Google Shape;1019;p80"/>
          <p:cNvSpPr txBox="1"/>
          <p:nvPr/>
        </p:nvSpPr>
        <p:spPr>
          <a:xfrm>
            <a:off x="4268750" y="3089425"/>
            <a:ext cx="91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set D</a:t>
            </a:r>
            <a:endParaRPr/>
          </a:p>
        </p:txBody>
      </p:sp>
      <p:sp>
        <p:nvSpPr>
          <p:cNvPr id="1020" name="Google Shape;1020;p80"/>
          <p:cNvSpPr txBox="1"/>
          <p:nvPr/>
        </p:nvSpPr>
        <p:spPr>
          <a:xfrm>
            <a:off x="6532725" y="2743225"/>
            <a:ext cx="911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set E</a:t>
            </a:r>
            <a:endParaRPr/>
          </a:p>
        </p:txBody>
      </p:sp>
      <p:pic>
        <p:nvPicPr>
          <p:cNvPr descr="Subscribe for more high quality countdown timers to help our channel grow! Come for the timers, stay for the music 🎶 &#10;&#10;Ten Minute Timer - featuring a mellow and relaxing lofi jazz playlist to help you stay on task for study and/or work. Perfect for getting into a deep focus or getting a productivity boost. All videos feature a short, soft bell at the end of the timer. &#10;&#10;About T-Minus Timers: &#10;⚡High quality timers with intentional playlists to help you focus and manage your time &#10;✨Amazing tool for teachers in the classroom, as a study aid or to keep your computer on for all you wfh folks that want to look like you're online :) &#10;&#10;If you want to request a timer theme, drop a comment below, we're reading everything 😊&#10;&#10;#countdowntimer #classroomtimer #studymotivation #studywithme #study #studyfocus #timers #timer #timerwithmusic #timerwithalarm #tminustimers #soundscape  #deepfocus #backgroundmusic #timerwithalarm #timerwithmusic #deepfocusmusicforstudying #tminustimers #10minutes #10minutetimer #relax #relaxingmusic #calmingmusic #teachertools #classroomtimer #homeworktimer  #lofi #lofichill #backtoschool" id="1021" name="Google Shape;1021;p80" title="10 minute Timer | Back to School Lofi Chi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00" y="4387625"/>
            <a:ext cx="813475" cy="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026" name="Google Shape;1026;p81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1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PC </a:t>
            </a:r>
            <a:r>
              <a:rPr b="1" lang="en" sz="4422">
                <a:solidFill>
                  <a:schemeClr val="lt1"/>
                </a:solidFill>
              </a:rPr>
              <a:t>1</a:t>
            </a:r>
            <a:r>
              <a:rPr lang="en" sz="32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32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Three Datasets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2"/>
          <p:cNvSpPr txBox="1"/>
          <p:nvPr>
            <p:ph idx="1" type="body"/>
          </p:nvPr>
        </p:nvSpPr>
        <p:spPr>
          <a:xfrm>
            <a:off x="2181750" y="931925"/>
            <a:ext cx="60027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Identify three data sets that you’re interested in. Prioritize using the datasets listed in the project overview (see course site).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Post on the Forum under “Three datasets of interest”.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Include the following for each dataset selected: </a:t>
            </a:r>
            <a:r>
              <a:rPr lang="en" sz="1600">
                <a:solidFill>
                  <a:schemeClr val="lt2"/>
                </a:solidFill>
              </a:rPr>
              <a:t>a link to a repo, a two sentence description, and the reasoning behind why you find that dataset interesting. 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Keep this informal as I’m curious to see what types of datasets folks are interested in.</a:t>
            </a:r>
            <a:endParaRPr sz="1600">
              <a:solidFill>
                <a:schemeClr val="lt2"/>
              </a:solidFill>
            </a:endParaRPr>
          </a:p>
        </p:txBody>
      </p:sp>
      <p:pic>
        <p:nvPicPr>
          <p:cNvPr descr="It’s a quiet winter afternoon, snow falling softly outside. While the world slows down, a few of us are curled up inside, headphones on, wrapped in blankets, with warm drinks at our side. &#10;Lofi Girl’s latest winter mix fills the room with relaxing music and soft melodies, creating the perfect soundtrack for study, relaxation, or simply enjoying the season. &#10;This 3-hour music, 73-track collection brings cozy winter vibes, gentle rhythms, and a calm atmosphere that keeps you focused, comfortable, and wrapped in warmth all season long.&#10;&#10;🎼 | Listen on Spotify, Apple music and more&#10;→  https://lofigirl.fanlink.tv/winter-lofi&#10;&#10;🎶 | Tracklist&#10;&#10;[00:00] S N U G, Enluv - Circadian&#10;[02:18] Ambulo - Polar&#10;[04:27] WYS - Trying To Sleep&#10;[07:21] Yasumu - Afloat&#10;[09:52] S N U G, Kainbeats - Puddles&#10;[12:46] Bcalm, Purrple Cat - Together&#10;[15:10] Blurred Figures, another silent weekend - beige palette&#10;[17:32] WYS - Epiphany&#10;[19:57] cxlt. - Above The Quiet City&#10;[22:04] S N U G - Equinox&#10;[25:22] Blurred Figures, another silent weekend - kermode&#10;[27:41] xander., No Spirit - Letting Go&#10;[31:07] S N U G, Nuver - Alaska&#10;[34:05] amies - Come Find Me&#10;[37:32] WYS - When It Feels Right&#10;[40:15] Ambulo - Child&#10;[42:27] Kainbeats, idylla - We All Feel Darkness&#10;[44:24] Yasumu, No Spirit - Voice Of The Forest&#10;[47:15] WYS - Shelter&#10;[50:17] Towerz, Hoogway - Distant Thoughts&#10;[53:20] stream_error - takeoff&#10;[55:31] S N U G - Lucidity&#10;[57:10] S N U G, Nuver - Frost&#10;[59:48] Bhxa - ayla&#10;[1:01:37] Ambulo, squeeda - Noctilucent&#10;[1:04:32] S N U G, Spencer Hunt - Balcony Nights&#10;[1:07:16] Hoogway - Everything (You Are)&#10;[1:09:16] Pointy Features, Kanisan, softy - Afloat&#10;[1:11:39] Tibeauthetraveler, Theo Aabel, Nadav Cohen - Travel Buddies&#10;[1:14:11] stream_error - polaris&#10;[1:16:10] softy - August, Now Again&#10;[1:18:58] Mondo Loops, Aiguille - Dancing in the Dark&#10;[1:21:31] Tibeauthetraveler, Juliàn - Forever&#10;[1:23:45] Bcalm, Purrple Cat - hope&#10;[1:26:29] Tibeauthetraveler, Trix. - Distant&#10;[1:28:43] A[way] - Frozen Snow&#10;[1:30:34] S N U G, Mondo Loops - Night Coffee&#10;[1:33:08] Hevi, Paper Ocean - Morning Brew&#10;[1:35:28] Mondo Loops, Aiguille - Imperfect Dust&#10;[1:38:05] Mondo Loops, Aiguille - Lost Touch&#10;[1:40:17] Ambulo, mell-ø - Spindrift&#10;[1:42:57] Sleepermane, Sling Dilly - Inside Out&#10;[1:45:04] Lawrence Walther, Less Gravity - Floating, Drifting&#10;[1:48:01] Bert, Jhove - fuji&#10;[1:50:46] Blurred Figures, another silent weekend - i'm with you&#10;[1:53:16] Blurred Figures, another silent weekend - when you go&#10;[1:55:52] amies - Above the Clouds&#10;[1:59:11] Sleepermane, Dontcry - Feathers&#10;[2:01:16] HM Surf - A Little Help&#10;[2:03:37] Hevi, H.1 - Feel the Same&#10;[2:05:40] Plant Guy - Towards The Mountains&#10;[2:07:44] Blurred Figures, another silent weekend - new start&#10;[2:10:13] Hevi, H.1 - Amore&#10;[2:12:18] xander. - Night Stroll&#10;[2:15:37] another silent weekend, Blurred Figures, Bitter Blossom - lookout&#10;[2:18:16] Blurred Figures, another silent weekend - slowly, surely&#10;[2:20:41] amies, cxlt. - Fireflies&#10;[2:23:43] takeo, Spencer Hunt - Dawn&#10;[2:25:46] softy, No Spirit - Frozen Lands&#10;[2:28:32] softy, no one's perfect - Lakeview&#10;[2:31:28] HoKø, Hoogway - Open Mind&#10;[2:33:56] A[way] - A While&#10;[2:36:11] Team Astro - Over The Moon&#10;[2:39:07] softy - Sleep no more&#10;[2:41:47] anbuu, Blue Wednesday - Sixth Station&#10;[2:44:28] Blurred Figures, another silent weekend - snowfall&#10;[2:47:04] softy, Kanisan - Another Path&#10;[2:48:54] So.Lo, Goson - Sentiero&#10;[2:51:31] Hevi, H.1 - Forever and Ever&#10;[2:54:46] Bcalm, Mondo Loops - Lotus&#10;[2:57:17] Kainbeats, Wishes and Dreams - Glacier&#10;[2:59:20] Cosmic Koala, Lucid Keys - Beautiful Days&#10;[3:01:48] another silent weekend, Blurred Figures - hey how are you&#10;&#10;🌎 | Lofi Girl on all social media&#10;→  https://link.lofigirl.com/m/Community&#10;&#10;🌐| Our Websites&#10;→  https://link.lofigirl.com/m/website&#10;&#10;👕 | Lofi Girl merch&#10;→  https://link.lofigirlshop.com/shop&#10;&#10;🎮 | Our video games&#10;→ https://link.lofigirl.com/m/games&#10;&#10;🎭 | Create your lofi avatar now&#10;→  https://lofigirl.com/generator/&#10;&#10;🎨 | Art by Lofi Studio&#10;Supervision: Xavier Morelli&#10;Animation: Diego Marquina&#10;Clean &amp; colour: Diego Marquina&#10;Compositing: Ashley Sfeir&#10;&#10;🤗 Thank you for listening, I hope you will have a good time here&#10;&#10;🧡All visuals and music in this video are 100% crafted by talented human artists, without the use of AI. We’re committed to delivering genuine, hand-made creations for our audience to enjoy." id="1033" name="Google Shape;1033;p82" title="winter lofi mix [3 hours]❄️ relaxing music to chill/study t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75" y="4006775"/>
            <a:ext cx="984275" cy="5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2"/>
          <p:cNvSpPr txBox="1"/>
          <p:nvPr/>
        </p:nvSpPr>
        <p:spPr>
          <a:xfrm>
            <a:off x="192175" y="1627850"/>
            <a:ext cx="16392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PC </a:t>
            </a:r>
            <a:r>
              <a:rPr b="1" lang="en" sz="4822">
                <a:solidFill>
                  <a:schemeClr val="lt1"/>
                </a:solidFill>
              </a:rPr>
              <a:t>1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3"/>
          <p:cNvSpPr/>
          <p:nvPr/>
        </p:nvSpPr>
        <p:spPr>
          <a:xfrm>
            <a:off x="2503200" y="1211550"/>
            <a:ext cx="4137600" cy="2720400"/>
          </a:xfrm>
          <a:prstGeom prst="roundRect">
            <a:avLst>
              <a:gd fmla="val 16667" name="adj"/>
            </a:avLst>
          </a:prstGeom>
          <a:solidFill>
            <a:srgbClr val="8494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lab work time</a:t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E9381"/>
                </a:solidFill>
              </a:rPr>
              <a:t>Lab1</a:t>
            </a:r>
            <a:endParaRPr b="1" sz="2800">
              <a:solidFill>
                <a:srgbClr val="FE938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on our website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040" name="Google Shape;1040;p83" title="synthwave radio 🌌 - beats to chill/game t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763" y="1221275"/>
            <a:ext cx="7462876" cy="224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30"/>
          <p:cNvGrpSpPr/>
          <p:nvPr/>
        </p:nvGrpSpPr>
        <p:grpSpPr>
          <a:xfrm>
            <a:off x="668092" y="3119500"/>
            <a:ext cx="4767208" cy="875613"/>
            <a:chOff x="668092" y="3119500"/>
            <a:chExt cx="4767208" cy="875613"/>
          </a:xfrm>
        </p:grpSpPr>
        <p:sp>
          <p:nvSpPr>
            <p:cNvPr id="145" name="Google Shape;145;p30"/>
            <p:cNvSpPr/>
            <p:nvPr/>
          </p:nvSpPr>
          <p:spPr>
            <a:xfrm>
              <a:off x="1043900" y="3119500"/>
              <a:ext cx="659400" cy="275400"/>
            </a:xfrm>
            <a:prstGeom prst="rect">
              <a:avLst/>
            </a:prstGeom>
            <a:noFill/>
            <a:ln cap="flat" cmpd="sng" w="19050">
              <a:solidFill>
                <a:srgbClr val="1B91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B91CA"/>
                </a:solidFill>
              </a:endParaRPr>
            </a:p>
          </p:txBody>
        </p:sp>
        <p:grpSp>
          <p:nvGrpSpPr>
            <p:cNvPr id="146" name="Google Shape;146;p30"/>
            <p:cNvGrpSpPr/>
            <p:nvPr/>
          </p:nvGrpSpPr>
          <p:grpSpPr>
            <a:xfrm>
              <a:off x="668092" y="3292875"/>
              <a:ext cx="4767208" cy="702238"/>
              <a:chOff x="2883517" y="3149150"/>
              <a:chExt cx="4767208" cy="702238"/>
            </a:xfrm>
          </p:grpSpPr>
          <p:sp>
            <p:nvSpPr>
              <p:cNvPr id="147" name="Google Shape;147;p30"/>
              <p:cNvSpPr txBox="1"/>
              <p:nvPr/>
            </p:nvSpPr>
            <p:spPr>
              <a:xfrm>
                <a:off x="3259325" y="3420288"/>
                <a:ext cx="43914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>
                    <a:solidFill>
                      <a:schemeClr val="dk1"/>
                    </a:solidFill>
                  </a:rPr>
                  <a:t>class / label / ground truth 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148" name="Google Shape;148;p30"/>
              <p:cNvSpPr/>
              <p:nvPr/>
            </p:nvSpPr>
            <p:spPr>
              <a:xfrm>
                <a:off x="2883517" y="3149150"/>
                <a:ext cx="426625" cy="530000"/>
              </a:xfrm>
              <a:custGeom>
                <a:rect b="b" l="l" r="r" t="t"/>
                <a:pathLst>
                  <a:path extrusionOk="0" h="21200" w="17065">
                    <a:moveTo>
                      <a:pt x="17065" y="21200"/>
                    </a:moveTo>
                    <a:cubicBezTo>
                      <a:pt x="14227" y="18536"/>
                      <a:pt x="789" y="8746"/>
                      <a:pt x="36" y="5213"/>
                    </a:cubicBezTo>
                    <a:cubicBezTo>
                      <a:pt x="-717" y="1680"/>
                      <a:pt x="10462" y="869"/>
                      <a:pt x="12547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</p:grpSp>
      <p:grpSp>
        <p:nvGrpSpPr>
          <p:cNvPr id="149" name="Google Shape;149;p30"/>
          <p:cNvGrpSpPr/>
          <p:nvPr/>
        </p:nvGrpSpPr>
        <p:grpSpPr>
          <a:xfrm>
            <a:off x="739475" y="1873850"/>
            <a:ext cx="9397225" cy="2089125"/>
            <a:chOff x="739475" y="1873850"/>
            <a:chExt cx="9397225" cy="2089125"/>
          </a:xfrm>
        </p:grpSpPr>
        <p:sp>
          <p:nvSpPr>
            <p:cNvPr id="150" name="Google Shape;150;p30"/>
            <p:cNvSpPr/>
            <p:nvPr/>
          </p:nvSpPr>
          <p:spPr>
            <a:xfrm>
              <a:off x="739475" y="1873850"/>
              <a:ext cx="7834200" cy="275400"/>
            </a:xfrm>
            <a:prstGeom prst="rect">
              <a:avLst/>
            </a:prstGeom>
            <a:noFill/>
            <a:ln cap="flat" cmpd="sng" w="19050">
              <a:solidFill>
                <a:srgbClr val="9334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" name="Google Shape;151;p30"/>
            <p:cNvGrpSpPr/>
            <p:nvPr/>
          </p:nvGrpSpPr>
          <p:grpSpPr>
            <a:xfrm>
              <a:off x="5291671" y="2249300"/>
              <a:ext cx="4845029" cy="1713675"/>
              <a:chOff x="5215471" y="2477900"/>
              <a:chExt cx="4845029" cy="1713675"/>
            </a:xfrm>
          </p:grpSpPr>
          <p:sp>
            <p:nvSpPr>
              <p:cNvPr id="152" name="Google Shape;152;p30"/>
              <p:cNvSpPr txBox="1"/>
              <p:nvPr/>
            </p:nvSpPr>
            <p:spPr>
              <a:xfrm>
                <a:off x="5669100" y="3760475"/>
                <a:ext cx="43914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row / record / sample / instance</a:t>
                </a:r>
                <a:endParaRPr sz="1600"/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>
                <a:off x="5215471" y="2477900"/>
                <a:ext cx="478675" cy="1578250"/>
              </a:xfrm>
              <a:custGeom>
                <a:rect b="b" l="l" r="r" t="t"/>
                <a:pathLst>
                  <a:path extrusionOk="0" h="63130" w="19147">
                    <a:moveTo>
                      <a:pt x="19147" y="61571"/>
                    </a:moveTo>
                    <a:cubicBezTo>
                      <a:pt x="17228" y="61404"/>
                      <a:pt x="10803" y="65576"/>
                      <a:pt x="7633" y="60570"/>
                    </a:cubicBezTo>
                    <a:cubicBezTo>
                      <a:pt x="4463" y="55564"/>
                      <a:pt x="-376" y="41631"/>
                      <a:pt x="125" y="31536"/>
                    </a:cubicBezTo>
                    <a:cubicBezTo>
                      <a:pt x="626" y="21441"/>
                      <a:pt x="8885" y="5256"/>
                      <a:pt x="10637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</p:grpSp>
      <p:grpSp>
        <p:nvGrpSpPr>
          <p:cNvPr id="154" name="Google Shape;154;p30"/>
          <p:cNvGrpSpPr/>
          <p:nvPr/>
        </p:nvGrpSpPr>
        <p:grpSpPr>
          <a:xfrm>
            <a:off x="916775" y="1129750"/>
            <a:ext cx="7656975" cy="366950"/>
            <a:chOff x="916775" y="1129750"/>
            <a:chExt cx="7656975" cy="366950"/>
          </a:xfrm>
        </p:grpSpPr>
        <p:sp>
          <p:nvSpPr>
            <p:cNvPr id="155" name="Google Shape;155;p30"/>
            <p:cNvSpPr/>
            <p:nvPr/>
          </p:nvSpPr>
          <p:spPr>
            <a:xfrm>
              <a:off x="916775" y="1129750"/>
              <a:ext cx="828300" cy="361200"/>
            </a:xfrm>
            <a:prstGeom prst="rect">
              <a:avLst/>
            </a:prstGeom>
            <a:solidFill>
              <a:srgbClr val="1B91CA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1805450" y="1135500"/>
              <a:ext cx="6768300" cy="361200"/>
            </a:xfrm>
            <a:prstGeom prst="rect">
              <a:avLst/>
            </a:prstGeom>
            <a:solidFill>
              <a:srgbClr val="9D9F24">
                <a:alpha val="3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30"/>
          <p:cNvGrpSpPr/>
          <p:nvPr/>
        </p:nvGrpSpPr>
        <p:grpSpPr>
          <a:xfrm>
            <a:off x="3216300" y="3119500"/>
            <a:ext cx="2971425" cy="1189175"/>
            <a:chOff x="3216300" y="3119500"/>
            <a:chExt cx="2971425" cy="1189175"/>
          </a:xfrm>
        </p:grpSpPr>
        <p:sp>
          <p:nvSpPr>
            <p:cNvPr id="158" name="Google Shape;158;p30"/>
            <p:cNvSpPr/>
            <p:nvPr/>
          </p:nvSpPr>
          <p:spPr>
            <a:xfrm>
              <a:off x="3216300" y="3119500"/>
              <a:ext cx="744600" cy="275400"/>
            </a:xfrm>
            <a:prstGeom prst="rect">
              <a:avLst/>
            </a:prstGeom>
            <a:noFill/>
            <a:ln cap="flat" cmpd="sng" w="19050">
              <a:solidFill>
                <a:srgbClr val="9334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49AF8"/>
                </a:solidFill>
              </a:endParaRPr>
            </a:p>
          </p:txBody>
        </p:sp>
        <p:grpSp>
          <p:nvGrpSpPr>
            <p:cNvPr id="159" name="Google Shape;159;p30"/>
            <p:cNvGrpSpPr/>
            <p:nvPr/>
          </p:nvGrpSpPr>
          <p:grpSpPr>
            <a:xfrm>
              <a:off x="4055850" y="3250450"/>
              <a:ext cx="2131875" cy="1058225"/>
              <a:chOff x="3979650" y="3479050"/>
              <a:chExt cx="2131875" cy="1058225"/>
            </a:xfrm>
          </p:grpSpPr>
          <p:sp>
            <p:nvSpPr>
              <p:cNvPr id="160" name="Google Shape;160;p30"/>
              <p:cNvSpPr txBox="1"/>
              <p:nvPr/>
            </p:nvSpPr>
            <p:spPr>
              <a:xfrm>
                <a:off x="4673325" y="4106175"/>
                <a:ext cx="14382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entry / value</a:t>
                </a:r>
                <a:endParaRPr sz="1600"/>
              </a:p>
            </p:txBody>
          </p:sp>
          <p:sp>
            <p:nvSpPr>
              <p:cNvPr id="161" name="Google Shape;161;p30"/>
              <p:cNvSpPr/>
              <p:nvPr/>
            </p:nvSpPr>
            <p:spPr>
              <a:xfrm>
                <a:off x="3979650" y="3479050"/>
                <a:ext cx="775900" cy="921650"/>
              </a:xfrm>
              <a:custGeom>
                <a:rect b="b" l="l" r="r" t="t"/>
                <a:pathLst>
                  <a:path extrusionOk="0" h="36866" w="31036">
                    <a:moveTo>
                      <a:pt x="31036" y="35542"/>
                    </a:moveTo>
                    <a:cubicBezTo>
                      <a:pt x="27782" y="35375"/>
                      <a:pt x="14266" y="39046"/>
                      <a:pt x="11513" y="34541"/>
                    </a:cubicBezTo>
                    <a:cubicBezTo>
                      <a:pt x="8760" y="30036"/>
                      <a:pt x="14350" y="14017"/>
                      <a:pt x="14517" y="8510"/>
                    </a:cubicBezTo>
                    <a:cubicBezTo>
                      <a:pt x="14684" y="3004"/>
                      <a:pt x="14934" y="2920"/>
                      <a:pt x="12514" y="1502"/>
                    </a:cubicBezTo>
                    <a:cubicBezTo>
                      <a:pt x="10095" y="84"/>
                      <a:pt x="2086" y="25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</p:grpSp>
      <p:grpSp>
        <p:nvGrpSpPr>
          <p:cNvPr id="162" name="Google Shape;162;p30"/>
          <p:cNvGrpSpPr/>
          <p:nvPr/>
        </p:nvGrpSpPr>
        <p:grpSpPr>
          <a:xfrm>
            <a:off x="1043900" y="790175"/>
            <a:ext cx="5864113" cy="431100"/>
            <a:chOff x="1043900" y="790175"/>
            <a:chExt cx="5864113" cy="431100"/>
          </a:xfrm>
        </p:grpSpPr>
        <p:sp>
          <p:nvSpPr>
            <p:cNvPr id="163" name="Google Shape;163;p30"/>
            <p:cNvSpPr txBox="1"/>
            <p:nvPr/>
          </p:nvSpPr>
          <p:spPr>
            <a:xfrm>
              <a:off x="1043900" y="790175"/>
              <a:ext cx="2257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1B91CA"/>
                  </a:solidFill>
                </a:rPr>
                <a:t>target </a:t>
              </a:r>
              <a:endParaRPr>
                <a:solidFill>
                  <a:srgbClr val="1B91CA"/>
                </a:solidFill>
              </a:endParaRPr>
            </a:p>
          </p:txBody>
        </p:sp>
        <p:sp>
          <p:nvSpPr>
            <p:cNvPr id="164" name="Google Shape;164;p30"/>
            <p:cNvSpPr txBox="1"/>
            <p:nvPr/>
          </p:nvSpPr>
          <p:spPr>
            <a:xfrm>
              <a:off x="4156113" y="790175"/>
              <a:ext cx="2751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rgbClr val="9D9F24"/>
                  </a:solidFill>
                </a:rPr>
                <a:t>feature set</a:t>
              </a:r>
              <a:endParaRPr sz="1600">
                <a:solidFill>
                  <a:srgbClr val="9D9F24"/>
                </a:solidFill>
              </a:endParaRPr>
            </a:p>
          </p:txBody>
        </p:sp>
      </p:grpSp>
      <p:grpSp>
        <p:nvGrpSpPr>
          <p:cNvPr id="165" name="Google Shape;165;p30"/>
          <p:cNvGrpSpPr/>
          <p:nvPr/>
        </p:nvGrpSpPr>
        <p:grpSpPr>
          <a:xfrm>
            <a:off x="6481800" y="359075"/>
            <a:ext cx="2751900" cy="1094725"/>
            <a:chOff x="6481800" y="359075"/>
            <a:chExt cx="2751900" cy="1094725"/>
          </a:xfrm>
        </p:grpSpPr>
        <p:sp>
          <p:nvSpPr>
            <p:cNvPr id="166" name="Google Shape;166;p30"/>
            <p:cNvSpPr/>
            <p:nvPr/>
          </p:nvSpPr>
          <p:spPr>
            <a:xfrm>
              <a:off x="6690050" y="1178400"/>
              <a:ext cx="1051200" cy="275400"/>
            </a:xfrm>
            <a:prstGeom prst="rect">
              <a:avLst/>
            </a:prstGeom>
            <a:noFill/>
            <a:ln cap="flat" cmpd="sng" w="19050">
              <a:solidFill>
                <a:srgbClr val="9334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D9F24"/>
                </a:solidFill>
              </a:endParaRPr>
            </a:p>
          </p:txBody>
        </p:sp>
        <p:grpSp>
          <p:nvGrpSpPr>
            <p:cNvPr id="167" name="Google Shape;167;p30"/>
            <p:cNvGrpSpPr/>
            <p:nvPr/>
          </p:nvGrpSpPr>
          <p:grpSpPr>
            <a:xfrm>
              <a:off x="6481800" y="359075"/>
              <a:ext cx="2751900" cy="788907"/>
              <a:chOff x="6405600" y="587675"/>
              <a:chExt cx="2751900" cy="788907"/>
            </a:xfrm>
          </p:grpSpPr>
          <p:sp>
            <p:nvSpPr>
              <p:cNvPr id="168" name="Google Shape;168;p30"/>
              <p:cNvSpPr txBox="1"/>
              <p:nvPr/>
            </p:nvSpPr>
            <p:spPr>
              <a:xfrm>
                <a:off x="6405600" y="587675"/>
                <a:ext cx="27519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1600">
                    <a:solidFill>
                      <a:schemeClr val="dk2"/>
                    </a:solidFill>
                  </a:rPr>
                  <a:t>feature / attribute / column</a:t>
                </a:r>
                <a:endParaRPr sz="1600"/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>
                <a:off x="7283500" y="945500"/>
                <a:ext cx="634450" cy="431082"/>
              </a:xfrm>
              <a:custGeom>
                <a:rect b="b" l="l" r="r" t="t"/>
                <a:pathLst>
                  <a:path extrusionOk="0" h="27532" w="25378">
                    <a:moveTo>
                      <a:pt x="23027" y="0"/>
                    </a:moveTo>
                    <a:cubicBezTo>
                      <a:pt x="23194" y="1669"/>
                      <a:pt x="27365" y="7676"/>
                      <a:pt x="24028" y="10012"/>
                    </a:cubicBezTo>
                    <a:cubicBezTo>
                      <a:pt x="20691" y="12348"/>
                      <a:pt x="7008" y="11096"/>
                      <a:pt x="3003" y="14016"/>
                    </a:cubicBezTo>
                    <a:cubicBezTo>
                      <a:pt x="-1002" y="16936"/>
                      <a:pt x="501" y="25279"/>
                      <a:pt x="0" y="27532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</p:grpSp>
      </p:grpSp>
      <p:sp>
        <p:nvSpPr>
          <p:cNvPr id="170" name="Google Shape;170;p30"/>
          <p:cNvSpPr txBox="1"/>
          <p:nvPr/>
        </p:nvSpPr>
        <p:spPr>
          <a:xfrm>
            <a:off x="668100" y="4340125"/>
            <a:ext cx="375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Dataset Terminology</a:t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4"/>
          <p:cNvSpPr/>
          <p:nvPr/>
        </p:nvSpPr>
        <p:spPr>
          <a:xfrm>
            <a:off x="2503200" y="1211550"/>
            <a:ext cx="4137600" cy="2720400"/>
          </a:xfrm>
          <a:prstGeom prst="roundRect">
            <a:avLst>
              <a:gd fmla="val 16667" name="adj"/>
            </a:avLst>
          </a:prstGeom>
          <a:solidFill>
            <a:srgbClr val="8494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lab work time</a:t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E9381"/>
                </a:solidFill>
              </a:rPr>
              <a:t>Lab1</a:t>
            </a:r>
            <a:endParaRPr b="1" sz="2800">
              <a:solidFill>
                <a:srgbClr val="FE938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on our website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046" name="Google Shape;1046;p84" title="synthwave radio 🌌 - beats to chill/game t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251950" y="477975"/>
            <a:ext cx="3953100" cy="324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data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5065300" y="477975"/>
            <a:ext cx="3588300" cy="446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251950" y="4179100"/>
            <a:ext cx="3953100" cy="7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624161"/>
                </a:solidFill>
                <a:latin typeface="Staatliches"/>
                <a:ea typeface="Staatliches"/>
                <a:cs typeface="Staatliches"/>
                <a:sym typeface="Staatliches"/>
              </a:rPr>
              <a:t>learning algorithm</a:t>
            </a:r>
            <a:endParaRPr>
              <a:solidFill>
                <a:srgbClr val="624161"/>
              </a:solidFill>
            </a:endParaRPr>
          </a:p>
        </p:txBody>
      </p:sp>
      <p:grpSp>
        <p:nvGrpSpPr>
          <p:cNvPr id="178" name="Google Shape;178;p31"/>
          <p:cNvGrpSpPr/>
          <p:nvPr/>
        </p:nvGrpSpPr>
        <p:grpSpPr>
          <a:xfrm>
            <a:off x="1068725" y="1285900"/>
            <a:ext cx="2093788" cy="799200"/>
            <a:chOff x="1068725" y="1285900"/>
            <a:chExt cx="2093788" cy="799200"/>
          </a:xfrm>
        </p:grpSpPr>
        <p:sp>
          <p:nvSpPr>
            <p:cNvPr id="179" name="Google Shape;179;p31"/>
            <p:cNvSpPr/>
            <p:nvPr/>
          </p:nvSpPr>
          <p:spPr>
            <a:xfrm rot="5400000">
              <a:off x="755975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 rot="5400000">
              <a:off x="969200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 rot="5400000">
              <a:off x="1182425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 rot="5400000">
              <a:off x="1395650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 rot="5400000">
              <a:off x="1608875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 rot="5400000">
              <a:off x="1822100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 rot="5400000">
              <a:off x="2035325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 rot="5400000">
              <a:off x="2248550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 rot="5400000">
              <a:off x="2461775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A9AA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 rot="5400000">
              <a:off x="2676063" y="1598650"/>
              <a:ext cx="799200" cy="173700"/>
            </a:xfrm>
            <a:prstGeom prst="roundRect">
              <a:avLst>
                <a:gd fmla="val 16667" name="adj"/>
              </a:avLst>
            </a:prstGeom>
            <a:solidFill>
              <a:srgbClr val="1B9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289300" y="1633400"/>
            <a:ext cx="1682700" cy="1525288"/>
            <a:chOff x="289300" y="1633400"/>
            <a:chExt cx="1682700" cy="1525288"/>
          </a:xfrm>
        </p:grpSpPr>
        <p:sp>
          <p:nvSpPr>
            <p:cNvPr id="190" name="Google Shape;190;p31"/>
            <p:cNvSpPr txBox="1"/>
            <p:nvPr/>
          </p:nvSpPr>
          <p:spPr>
            <a:xfrm>
              <a:off x="289300" y="2173488"/>
              <a:ext cx="16827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9D9F24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features</a:t>
              </a:r>
              <a:endParaRPr sz="2400">
                <a:solidFill>
                  <a:srgbClr val="9D9F24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data we use to build the model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634226" y="1633400"/>
              <a:ext cx="330175" cy="616925"/>
            </a:xfrm>
            <a:custGeom>
              <a:rect b="b" l="l" r="r" t="t"/>
              <a:pathLst>
                <a:path extrusionOk="0" h="24677" w="13207">
                  <a:moveTo>
                    <a:pt x="12512" y="24677"/>
                  </a:moveTo>
                  <a:cubicBezTo>
                    <a:pt x="10427" y="22128"/>
                    <a:pt x="-115" y="13497"/>
                    <a:pt x="1" y="9384"/>
                  </a:cubicBezTo>
                  <a:cubicBezTo>
                    <a:pt x="117" y="5271"/>
                    <a:pt x="11006" y="1564"/>
                    <a:pt x="1320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192" name="Google Shape;192;p31"/>
          <p:cNvGrpSpPr/>
          <p:nvPr/>
        </p:nvGrpSpPr>
        <p:grpSpPr>
          <a:xfrm>
            <a:off x="2134850" y="1676850"/>
            <a:ext cx="1727475" cy="1697250"/>
            <a:chOff x="2134850" y="1676850"/>
            <a:chExt cx="1727475" cy="1697250"/>
          </a:xfrm>
        </p:grpSpPr>
        <p:sp>
          <p:nvSpPr>
            <p:cNvPr id="193" name="Google Shape;193;p31"/>
            <p:cNvSpPr txBox="1"/>
            <p:nvPr/>
          </p:nvSpPr>
          <p:spPr>
            <a:xfrm>
              <a:off x="2134850" y="2173500"/>
              <a:ext cx="1653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1B91CA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target</a:t>
              </a:r>
              <a:endParaRPr sz="2400">
                <a:solidFill>
                  <a:srgbClr val="1B91CA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correct output for a perfect model (supervised)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249450" y="1676850"/>
              <a:ext cx="612875" cy="755875"/>
            </a:xfrm>
            <a:custGeom>
              <a:rect b="b" l="l" r="r" t="t"/>
              <a:pathLst>
                <a:path extrusionOk="0" h="30235" w="24515">
                  <a:moveTo>
                    <a:pt x="4865" y="30235"/>
                  </a:moveTo>
                  <a:cubicBezTo>
                    <a:pt x="7877" y="28440"/>
                    <a:pt x="20273" y="23806"/>
                    <a:pt x="22937" y="19462"/>
                  </a:cubicBezTo>
                  <a:cubicBezTo>
                    <a:pt x="25602" y="15118"/>
                    <a:pt x="24675" y="7414"/>
                    <a:pt x="20852" y="4170"/>
                  </a:cubicBezTo>
                  <a:cubicBezTo>
                    <a:pt x="17029" y="926"/>
                    <a:pt x="3475" y="695"/>
                    <a:pt x="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sp>
        <p:nvSpPr>
          <p:cNvPr id="195" name="Google Shape;195;p31"/>
          <p:cNvSpPr txBox="1"/>
          <p:nvPr/>
        </p:nvSpPr>
        <p:spPr>
          <a:xfrm>
            <a:off x="1756975" y="3512350"/>
            <a:ext cx="71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+</a:t>
            </a:r>
            <a:endParaRPr sz="2400"/>
          </a:p>
        </p:txBody>
      </p:sp>
      <p:sp>
        <p:nvSpPr>
          <p:cNvPr id="196" name="Google Shape;196;p31"/>
          <p:cNvSpPr txBox="1"/>
          <p:nvPr/>
        </p:nvSpPr>
        <p:spPr>
          <a:xfrm>
            <a:off x="5065450" y="3734825"/>
            <a:ext cx="358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model</a:t>
            </a:r>
            <a:endParaRPr sz="34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mathematical representation of the world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4276525" y="3512350"/>
            <a:ext cx="71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=</a:t>
            </a:r>
            <a:endParaRPr sz="2400"/>
          </a:p>
        </p:txBody>
      </p:sp>
      <p:grpSp>
        <p:nvGrpSpPr>
          <p:cNvPr id="198" name="Google Shape;198;p31"/>
          <p:cNvGrpSpPr/>
          <p:nvPr/>
        </p:nvGrpSpPr>
        <p:grpSpPr>
          <a:xfrm>
            <a:off x="6016260" y="1676851"/>
            <a:ext cx="2544690" cy="1051274"/>
            <a:chOff x="6016260" y="1676851"/>
            <a:chExt cx="2544690" cy="1051274"/>
          </a:xfrm>
        </p:grpSpPr>
        <p:sp>
          <p:nvSpPr>
            <p:cNvPr id="199" name="Google Shape;199;p31"/>
            <p:cNvSpPr txBox="1"/>
            <p:nvPr/>
          </p:nvSpPr>
          <p:spPr>
            <a:xfrm>
              <a:off x="6878250" y="1676851"/>
              <a:ext cx="16827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rgbClr val="CD7AE2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labels</a:t>
              </a:r>
              <a:endParaRPr sz="3400">
                <a:solidFill>
                  <a:srgbClr val="CD7AE2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outputs of a model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260" y="2041750"/>
              <a:ext cx="1090825" cy="686375"/>
            </a:xfrm>
            <a:custGeom>
              <a:rect b="b" l="l" r="r" t="t"/>
              <a:pathLst>
                <a:path extrusionOk="0" h="27455" w="43633">
                  <a:moveTo>
                    <a:pt x="43633" y="0"/>
                  </a:moveTo>
                  <a:cubicBezTo>
                    <a:pt x="37146" y="1043"/>
                    <a:pt x="11949" y="1680"/>
                    <a:pt x="4709" y="6256"/>
                  </a:cubicBezTo>
                  <a:cubicBezTo>
                    <a:pt x="-2531" y="10832"/>
                    <a:pt x="944" y="23922"/>
                    <a:pt x="191" y="2745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201" name="Google Shape;201;p31"/>
          <p:cNvGrpSpPr/>
          <p:nvPr/>
        </p:nvGrpSpPr>
        <p:grpSpPr>
          <a:xfrm>
            <a:off x="3249450" y="1042450"/>
            <a:ext cx="2919325" cy="1763874"/>
            <a:chOff x="3249450" y="1042450"/>
            <a:chExt cx="2919325" cy="1763874"/>
          </a:xfrm>
        </p:grpSpPr>
        <p:sp>
          <p:nvSpPr>
            <p:cNvPr id="202" name="Google Shape;202;p31"/>
            <p:cNvSpPr/>
            <p:nvPr/>
          </p:nvSpPr>
          <p:spPr>
            <a:xfrm>
              <a:off x="3249450" y="1372599"/>
              <a:ext cx="2641250" cy="1433725"/>
            </a:xfrm>
            <a:custGeom>
              <a:rect b="b" l="l" r="r" t="t"/>
              <a:pathLst>
                <a:path extrusionOk="0" h="57349" w="105650">
                  <a:moveTo>
                    <a:pt x="0" y="4524"/>
                  </a:moveTo>
                  <a:cubicBezTo>
                    <a:pt x="3302" y="3771"/>
                    <a:pt x="12048" y="122"/>
                    <a:pt x="19809" y="6"/>
                  </a:cubicBezTo>
                  <a:cubicBezTo>
                    <a:pt x="27571" y="-110"/>
                    <a:pt x="37823" y="1454"/>
                    <a:pt x="46569" y="3829"/>
                  </a:cubicBezTo>
                  <a:cubicBezTo>
                    <a:pt x="55315" y="6204"/>
                    <a:pt x="64931" y="10027"/>
                    <a:pt x="72287" y="14255"/>
                  </a:cubicBezTo>
                  <a:cubicBezTo>
                    <a:pt x="79643" y="18483"/>
                    <a:pt x="85146" y="22017"/>
                    <a:pt x="90706" y="29199"/>
                  </a:cubicBezTo>
                  <a:cubicBezTo>
                    <a:pt x="96267" y="36381"/>
                    <a:pt x="103159" y="52657"/>
                    <a:pt x="105650" y="5734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p31"/>
            <p:cNvSpPr txBox="1"/>
            <p:nvPr/>
          </p:nvSpPr>
          <p:spPr>
            <a:xfrm>
              <a:off x="5117575" y="1042450"/>
              <a:ext cx="1051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2"/>
                  </a:solidFill>
                </a:rPr>
                <a:t>compared to evaluate how “good” the model did</a:t>
              </a:r>
              <a:endParaRPr sz="1100"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5922588" y="2467400"/>
            <a:ext cx="2035987" cy="1598750"/>
            <a:chOff x="5922588" y="2467400"/>
            <a:chExt cx="2035987" cy="1598750"/>
          </a:xfrm>
        </p:grpSpPr>
        <p:grpSp>
          <p:nvGrpSpPr>
            <p:cNvPr id="205" name="Google Shape;205;p31"/>
            <p:cNvGrpSpPr/>
            <p:nvPr/>
          </p:nvGrpSpPr>
          <p:grpSpPr>
            <a:xfrm>
              <a:off x="5922588" y="2467400"/>
              <a:ext cx="2035987" cy="1389175"/>
              <a:chOff x="5733063" y="1948175"/>
              <a:chExt cx="2035987" cy="1389175"/>
            </a:xfrm>
          </p:grpSpPr>
          <p:pic>
            <p:nvPicPr>
              <p:cNvPr id="206" name="Google Shape;206;p31" title="Screenshot 2025-11-09 at 2.44.14 PM.png"/>
              <p:cNvPicPr preferRelativeResize="0"/>
              <p:nvPr/>
            </p:nvPicPr>
            <p:blipFill rotWithShape="1">
              <a:blip r:embed="rId3">
                <a:alphaModFix/>
              </a:blip>
              <a:srcRect b="10112" l="0" r="0" t="0"/>
              <a:stretch/>
            </p:blipFill>
            <p:spPr>
              <a:xfrm rot="5400000">
                <a:off x="6600112" y="2168413"/>
                <a:ext cx="1389175" cy="948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p31"/>
              <p:cNvSpPr/>
              <p:nvPr/>
            </p:nvSpPr>
            <p:spPr>
              <a:xfrm rot="5400000">
                <a:off x="5420313" y="2555913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CD7AE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8" name="Google Shape;208;p31"/>
              <p:cNvCxnSpPr>
                <a:stCxn id="206" idx="2"/>
                <a:endCxn id="207" idx="0"/>
              </p:cNvCxnSpPr>
              <p:nvPr/>
            </p:nvCxnSpPr>
            <p:spPr>
              <a:xfrm rot="10800000">
                <a:off x="5906850" y="2642763"/>
                <a:ext cx="9135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CD7AE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209" name="Google Shape;209;p31"/>
            <p:cNvSpPr/>
            <p:nvPr/>
          </p:nvSpPr>
          <p:spPr>
            <a:xfrm>
              <a:off x="7385100" y="3605675"/>
              <a:ext cx="391525" cy="460475"/>
            </a:xfrm>
            <a:custGeom>
              <a:rect b="b" l="l" r="r" t="t"/>
              <a:pathLst>
                <a:path extrusionOk="0" h="18419" w="15661">
                  <a:moveTo>
                    <a:pt x="0" y="18419"/>
                  </a:moveTo>
                  <a:cubicBezTo>
                    <a:pt x="2549" y="17898"/>
                    <a:pt x="13496" y="18361"/>
                    <a:pt x="15291" y="15291"/>
                  </a:cubicBezTo>
                  <a:cubicBezTo>
                    <a:pt x="17087" y="12221"/>
                    <a:pt x="11526" y="2549"/>
                    <a:pt x="10773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942775" y="1273250"/>
            <a:ext cx="5646900" cy="3042000"/>
          </a:xfrm>
          <a:prstGeom prst="rect">
            <a:avLst/>
          </a:prstGeom>
          <a:noFill/>
          <a:ln cap="flat" cmpd="sng" w="19050">
            <a:solidFill>
              <a:srgbClr val="CD7A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293850" y="103550"/>
            <a:ext cx="85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5 step</a:t>
            </a:r>
            <a:r>
              <a:rPr lang="en" sz="3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 Workflow</a:t>
            </a:r>
            <a:r>
              <a:rPr lang="en" sz="3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or</a:t>
            </a:r>
            <a:r>
              <a:rPr lang="en"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rgbClr val="A9AA35"/>
                </a:solidFill>
                <a:latin typeface="Staatliches"/>
                <a:ea typeface="Staatliches"/>
                <a:cs typeface="Staatliches"/>
                <a:sym typeface="Staatliches"/>
              </a:rPr>
              <a:t>Baking the Cake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7705352" y="1359450"/>
            <a:ext cx="1334700" cy="2901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4200" lIns="74200" spcFirstLastPara="1" rIns="74200" wrap="square" tIns="742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47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Model evaluation</a:t>
            </a:r>
            <a:endParaRPr sz="1947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92">
              <a:solidFill>
                <a:schemeClr val="dk2"/>
              </a:solidFill>
            </a:endParaRPr>
          </a:p>
        </p:txBody>
      </p:sp>
      <p:grpSp>
        <p:nvGrpSpPr>
          <p:cNvPr id="217" name="Google Shape;217;p32"/>
          <p:cNvGrpSpPr/>
          <p:nvPr/>
        </p:nvGrpSpPr>
        <p:grpSpPr>
          <a:xfrm>
            <a:off x="2294626" y="1359453"/>
            <a:ext cx="1355151" cy="3284683"/>
            <a:chOff x="2294626" y="1359453"/>
            <a:chExt cx="1355151" cy="3284683"/>
          </a:xfrm>
        </p:grpSpPr>
        <p:sp>
          <p:nvSpPr>
            <p:cNvPr id="218" name="Google Shape;218;p32"/>
            <p:cNvSpPr txBox="1"/>
            <p:nvPr/>
          </p:nvSpPr>
          <p:spPr>
            <a:xfrm>
              <a:off x="2315077" y="1359453"/>
              <a:ext cx="1334700" cy="29016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4200" lIns="74200" spcFirstLastPara="1" rIns="74200" wrap="square" tIns="742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47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Data cleaning</a:t>
              </a:r>
              <a:endParaRPr sz="1947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92">
                <a:solidFill>
                  <a:schemeClr val="dk2"/>
                </a:solidFill>
              </a:endParaRPr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2514457" y="2382575"/>
              <a:ext cx="936000" cy="872100"/>
            </a:xfrm>
            <a:prstGeom prst="rect">
              <a:avLst/>
            </a:prstGeom>
            <a:noFill/>
            <a:ln cap="flat" cmpd="sng" w="23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200" lIns="74200" spcFirstLastPara="1" rIns="74200" wrap="square" tIns="742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8">
                  <a:solidFill>
                    <a:srgbClr val="9D9F24"/>
                  </a:solidFill>
                </a:rPr>
                <a:t>1. exclude outliers from feature 3</a:t>
              </a:r>
              <a:endParaRPr sz="568">
                <a:solidFill>
                  <a:srgbClr val="9D9F2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8">
                <a:solidFill>
                  <a:srgbClr val="9D9F2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8">
                  <a:solidFill>
                    <a:srgbClr val="9D9F24"/>
                  </a:solidFill>
                </a:rPr>
                <a:t>2. refactor feature 2 </a:t>
              </a:r>
              <a:endParaRPr sz="568">
                <a:solidFill>
                  <a:srgbClr val="9D9F2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8">
                <a:solidFill>
                  <a:srgbClr val="9D9F24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68">
                  <a:solidFill>
                    <a:srgbClr val="9D9F24"/>
                  </a:solidFill>
                </a:rPr>
                <a:t>3. balance feature 1</a:t>
              </a:r>
              <a:endParaRPr sz="1136"/>
            </a:p>
          </p:txBody>
        </p:sp>
        <p:sp>
          <p:nvSpPr>
            <p:cNvPr id="220" name="Google Shape;220;p32"/>
            <p:cNvSpPr txBox="1"/>
            <p:nvPr/>
          </p:nvSpPr>
          <p:spPr>
            <a:xfrm>
              <a:off x="2294626" y="4269436"/>
              <a:ext cx="13347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200" lIns="74200" spcFirstLastPara="1" rIns="74200" wrap="square" tIns="742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974"/>
                </a:spcAft>
                <a:buNone/>
              </a:pPr>
              <a:r>
                <a:rPr b="1" lang="en" sz="1460">
                  <a:solidFill>
                    <a:srgbClr val="A9AA35"/>
                  </a:solidFill>
                </a:rPr>
                <a:t>Recipe</a:t>
              </a:r>
              <a:endParaRPr sz="1136">
                <a:solidFill>
                  <a:srgbClr val="A9AA35"/>
                </a:solidFill>
              </a:endParaRPr>
            </a:p>
          </p:txBody>
        </p:sp>
      </p:grpSp>
      <p:sp>
        <p:nvSpPr>
          <p:cNvPr id="221" name="Google Shape;221;p32"/>
          <p:cNvSpPr txBox="1"/>
          <p:nvPr/>
        </p:nvSpPr>
        <p:spPr>
          <a:xfrm>
            <a:off x="7705352" y="4261195"/>
            <a:ext cx="13347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4200" lIns="74200" spcFirstLastPara="1" rIns="74200" wrap="square" tIns="742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974"/>
              </a:spcAft>
              <a:buNone/>
            </a:pPr>
            <a:r>
              <a:rPr b="1" lang="en" sz="1460">
                <a:solidFill>
                  <a:srgbClr val="A9AA35"/>
                </a:solidFill>
              </a:rPr>
              <a:t>Taste Test</a:t>
            </a:r>
            <a:endParaRPr sz="1136">
              <a:solidFill>
                <a:srgbClr val="A9AA35"/>
              </a:solidFill>
            </a:endParaRPr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001100" y="1359453"/>
            <a:ext cx="1263941" cy="3284683"/>
            <a:chOff x="1001100" y="1359453"/>
            <a:chExt cx="1263941" cy="3284683"/>
          </a:xfrm>
        </p:grpSpPr>
        <p:grpSp>
          <p:nvGrpSpPr>
            <p:cNvPr id="223" name="Google Shape;223;p32"/>
            <p:cNvGrpSpPr/>
            <p:nvPr/>
          </p:nvGrpSpPr>
          <p:grpSpPr>
            <a:xfrm>
              <a:off x="1001100" y="1359453"/>
              <a:ext cx="1263941" cy="3284683"/>
              <a:chOff x="1001100" y="1359453"/>
              <a:chExt cx="1263941" cy="3284683"/>
            </a:xfrm>
          </p:grpSpPr>
          <p:sp>
            <p:nvSpPr>
              <p:cNvPr id="224" name="Google Shape;224;p32"/>
              <p:cNvSpPr txBox="1"/>
              <p:nvPr/>
            </p:nvSpPr>
            <p:spPr>
              <a:xfrm>
                <a:off x="1001100" y="1359453"/>
                <a:ext cx="1263900" cy="2901600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74200" lIns="74200" spcFirstLastPara="1" rIns="74200" wrap="square" tIns="74200">
                <a:no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47">
                    <a:solidFill>
                      <a:schemeClr val="dk1"/>
                    </a:solidFill>
                    <a:latin typeface="Staatliches"/>
                    <a:ea typeface="Staatliches"/>
                    <a:cs typeface="Staatliches"/>
                    <a:sym typeface="Staatliches"/>
                  </a:rPr>
                  <a:t>exploring data</a:t>
                </a:r>
                <a:r>
                  <a:rPr lang="en" sz="1947">
                    <a:solidFill>
                      <a:schemeClr val="dk2"/>
                    </a:solidFill>
                    <a:latin typeface="Staatliches"/>
                    <a:ea typeface="Staatliches"/>
                    <a:cs typeface="Staatliches"/>
                    <a:sym typeface="Staatliches"/>
                  </a:rPr>
                  <a:t> </a:t>
                </a:r>
                <a:r>
                  <a:rPr lang="en" sz="1947">
                    <a:solidFill>
                      <a:schemeClr val="dk2"/>
                    </a:solidFill>
                  </a:rPr>
                  <a:t>(</a:t>
                </a:r>
                <a:r>
                  <a:rPr lang="en" sz="1947">
                    <a:solidFill>
                      <a:schemeClr val="dk2"/>
                    </a:solidFill>
                    <a:latin typeface="Staatliches"/>
                    <a:ea typeface="Staatliches"/>
                    <a:cs typeface="Staatliches"/>
                    <a:sym typeface="Staatliches"/>
                  </a:rPr>
                  <a:t>EDA</a:t>
                </a:r>
                <a:r>
                  <a:rPr lang="en" sz="1947">
                    <a:solidFill>
                      <a:schemeClr val="dk2"/>
                    </a:solidFill>
                  </a:rPr>
                  <a:t>)</a:t>
                </a:r>
                <a:endParaRPr sz="1947">
                  <a:solidFill>
                    <a:schemeClr val="dk2"/>
                  </a:solidFill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92">
                  <a:solidFill>
                    <a:schemeClr val="dk2"/>
                  </a:solidFill>
                </a:endParaRPr>
              </a:p>
            </p:txBody>
          </p:sp>
          <p:sp>
            <p:nvSpPr>
              <p:cNvPr id="225" name="Google Shape;225;p32"/>
              <p:cNvSpPr txBox="1"/>
              <p:nvPr/>
            </p:nvSpPr>
            <p:spPr>
              <a:xfrm>
                <a:off x="1001141" y="4269436"/>
                <a:ext cx="1263900" cy="37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74200" lIns="74200" spcFirstLastPara="1" rIns="74200" wrap="square" tIns="74200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974"/>
                  </a:spcAft>
                  <a:buNone/>
                </a:pPr>
                <a:r>
                  <a:rPr b="1" lang="en" sz="1460">
                    <a:solidFill>
                      <a:srgbClr val="A9AA35"/>
                    </a:solidFill>
                  </a:rPr>
                  <a:t>Ingredients</a:t>
                </a:r>
                <a:endParaRPr sz="1136">
                  <a:solidFill>
                    <a:srgbClr val="A9AA35"/>
                  </a:solidFill>
                </a:endParaRPr>
              </a:p>
            </p:txBody>
          </p:sp>
        </p:grpSp>
        <p:grpSp>
          <p:nvGrpSpPr>
            <p:cNvPr id="226" name="Google Shape;226;p32"/>
            <p:cNvGrpSpPr/>
            <p:nvPr/>
          </p:nvGrpSpPr>
          <p:grpSpPr>
            <a:xfrm>
              <a:off x="1019785" y="2343109"/>
              <a:ext cx="1214235" cy="1086915"/>
              <a:chOff x="461614" y="3127775"/>
              <a:chExt cx="1496100" cy="1339225"/>
            </a:xfrm>
          </p:grpSpPr>
          <p:pic>
            <p:nvPicPr>
              <p:cNvPr id="227" name="Google Shape;227;p32" title="Screenshot 2025-11-09 at 2.53.08 PM.pn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61625" y="3127775"/>
                <a:ext cx="1411475" cy="1339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32"/>
              <p:cNvSpPr txBox="1"/>
              <p:nvPr/>
            </p:nvSpPr>
            <p:spPr>
              <a:xfrm>
                <a:off x="764613" y="3336475"/>
                <a:ext cx="805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74200" lIns="74200" spcFirstLastPara="1" rIns="74200" wrap="square" tIns="742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49">
                    <a:solidFill>
                      <a:srgbClr val="9D9F24"/>
                    </a:solidFill>
                  </a:rPr>
                  <a:t>feature 1</a:t>
                </a:r>
                <a:endParaRPr sz="892">
                  <a:solidFill>
                    <a:srgbClr val="9D9F24"/>
                  </a:solidFill>
                </a:endParaRPr>
              </a:p>
            </p:txBody>
          </p:sp>
          <p:sp>
            <p:nvSpPr>
              <p:cNvPr id="229" name="Google Shape;229;p32"/>
              <p:cNvSpPr txBox="1"/>
              <p:nvPr/>
            </p:nvSpPr>
            <p:spPr>
              <a:xfrm rot="-1188704">
                <a:off x="1123876" y="3929748"/>
                <a:ext cx="805475" cy="3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74200" lIns="74200" spcFirstLastPara="1" rIns="74200" wrap="square" tIns="742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49">
                    <a:solidFill>
                      <a:srgbClr val="9D9F24"/>
                    </a:solidFill>
                  </a:rPr>
                  <a:t>feature 3</a:t>
                </a:r>
                <a:endParaRPr sz="892">
                  <a:solidFill>
                    <a:srgbClr val="9D9F24"/>
                  </a:solidFill>
                </a:endParaRPr>
              </a:p>
            </p:txBody>
          </p:sp>
          <p:sp>
            <p:nvSpPr>
              <p:cNvPr id="230" name="Google Shape;230;p32"/>
              <p:cNvSpPr txBox="1"/>
              <p:nvPr/>
            </p:nvSpPr>
            <p:spPr>
              <a:xfrm rot="-1188704">
                <a:off x="489976" y="3971748"/>
                <a:ext cx="805475" cy="3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74200" lIns="74200" spcFirstLastPara="1" rIns="74200" wrap="square" tIns="742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49">
                    <a:solidFill>
                      <a:srgbClr val="9D9F24"/>
                    </a:solidFill>
                  </a:rPr>
                  <a:t>feature 2</a:t>
                </a:r>
                <a:endParaRPr sz="892">
                  <a:solidFill>
                    <a:srgbClr val="9D9F24"/>
                  </a:solidFill>
                </a:endParaRPr>
              </a:p>
            </p:txBody>
          </p:sp>
        </p:grpSp>
      </p:grpSp>
      <p:grpSp>
        <p:nvGrpSpPr>
          <p:cNvPr id="231" name="Google Shape;231;p32"/>
          <p:cNvGrpSpPr/>
          <p:nvPr/>
        </p:nvGrpSpPr>
        <p:grpSpPr>
          <a:xfrm>
            <a:off x="5270454" y="1367690"/>
            <a:ext cx="1263941" cy="3276446"/>
            <a:chOff x="5270454" y="1367690"/>
            <a:chExt cx="1263941" cy="3276446"/>
          </a:xfrm>
        </p:grpSpPr>
        <p:sp>
          <p:nvSpPr>
            <p:cNvPr id="232" name="Google Shape;232;p32"/>
            <p:cNvSpPr txBox="1"/>
            <p:nvPr/>
          </p:nvSpPr>
          <p:spPr>
            <a:xfrm>
              <a:off x="5270495" y="1367690"/>
              <a:ext cx="1263900" cy="29016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4200" lIns="74200" spcFirstLastPara="1" rIns="74200" wrap="square" tIns="742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47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Model training</a:t>
              </a:r>
              <a:endParaRPr sz="1947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92">
                <a:solidFill>
                  <a:schemeClr val="dk2"/>
                </a:solidFill>
              </a:endParaRPr>
            </a:p>
          </p:txBody>
        </p:sp>
        <p:sp>
          <p:nvSpPr>
            <p:cNvPr id="233" name="Google Shape;233;p32"/>
            <p:cNvSpPr txBox="1"/>
            <p:nvPr/>
          </p:nvSpPr>
          <p:spPr>
            <a:xfrm>
              <a:off x="5270454" y="4269436"/>
              <a:ext cx="12639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200" lIns="74200" spcFirstLastPara="1" rIns="74200" wrap="square" tIns="742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974"/>
                </a:spcAft>
                <a:buNone/>
              </a:pPr>
              <a:r>
                <a:rPr b="1" lang="en" sz="1460">
                  <a:solidFill>
                    <a:srgbClr val="A9AA35"/>
                  </a:solidFill>
                </a:rPr>
                <a:t>Bake</a:t>
              </a:r>
              <a:endParaRPr sz="1136">
                <a:solidFill>
                  <a:srgbClr val="A9AA35"/>
                </a:solidFill>
              </a:endParaRPr>
            </a:p>
          </p:txBody>
        </p:sp>
        <p:pic>
          <p:nvPicPr>
            <p:cNvPr id="234" name="Google Shape;234;p32" title="Screenshot 2025-11-09 at 3.02.08 PM.png"/>
            <p:cNvPicPr preferRelativeResize="0"/>
            <p:nvPr/>
          </p:nvPicPr>
          <p:blipFill rotWithShape="1">
            <a:blip r:embed="rId4">
              <a:alphaModFix/>
            </a:blip>
            <a:srcRect b="0" l="12591" r="6951" t="0"/>
            <a:stretch/>
          </p:blipFill>
          <p:spPr>
            <a:xfrm>
              <a:off x="5476164" y="2275522"/>
              <a:ext cx="876829" cy="12867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32"/>
          <p:cNvGrpSpPr/>
          <p:nvPr/>
        </p:nvGrpSpPr>
        <p:grpSpPr>
          <a:xfrm>
            <a:off x="3669890" y="1367832"/>
            <a:ext cx="1786161" cy="3276304"/>
            <a:chOff x="3669890" y="1367832"/>
            <a:chExt cx="1786161" cy="3276304"/>
          </a:xfrm>
        </p:grpSpPr>
        <p:sp>
          <p:nvSpPr>
            <p:cNvPr id="236" name="Google Shape;236;p32"/>
            <p:cNvSpPr txBox="1"/>
            <p:nvPr/>
          </p:nvSpPr>
          <p:spPr>
            <a:xfrm>
              <a:off x="3697245" y="1367832"/>
              <a:ext cx="1522800" cy="29016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74200" lIns="74200" spcFirstLastPara="1" rIns="74200" wrap="square" tIns="742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47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Model selection</a:t>
              </a:r>
              <a:endParaRPr sz="1947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92">
                <a:solidFill>
                  <a:schemeClr val="dk2"/>
                </a:solidFill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92">
                <a:solidFill>
                  <a:schemeClr val="dk2"/>
                </a:solidFill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3697306" y="4269436"/>
              <a:ext cx="15228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200" lIns="74200" spcFirstLastPara="1" rIns="74200" wrap="square" tIns="742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974"/>
                </a:spcAft>
                <a:buNone/>
              </a:pPr>
              <a:r>
                <a:rPr b="1" lang="en" sz="1460">
                  <a:solidFill>
                    <a:srgbClr val="A9AA35"/>
                  </a:solidFill>
                </a:rPr>
                <a:t>Kitchen Gadget</a:t>
              </a:r>
              <a:endParaRPr sz="1136">
                <a:solidFill>
                  <a:srgbClr val="A9AA35"/>
                </a:solidFill>
              </a:endParaRPr>
            </a:p>
          </p:txBody>
        </p:sp>
        <p:grpSp>
          <p:nvGrpSpPr>
            <p:cNvPr id="238" name="Google Shape;238;p32"/>
            <p:cNvGrpSpPr/>
            <p:nvPr/>
          </p:nvGrpSpPr>
          <p:grpSpPr>
            <a:xfrm>
              <a:off x="3669890" y="2779823"/>
              <a:ext cx="812979" cy="784601"/>
              <a:chOff x="3678350" y="2999277"/>
              <a:chExt cx="1001700" cy="966734"/>
            </a:xfrm>
          </p:grpSpPr>
          <p:pic>
            <p:nvPicPr>
              <p:cNvPr id="239" name="Google Shape;239;p32" title="Screenshot 2025-11-09 at 2.59.32 PM.png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7757" t="7002"/>
              <a:stretch/>
            </p:blipFill>
            <p:spPr>
              <a:xfrm>
                <a:off x="3817850" y="3212450"/>
                <a:ext cx="862200" cy="7535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32"/>
              <p:cNvSpPr txBox="1"/>
              <p:nvPr/>
            </p:nvSpPr>
            <p:spPr>
              <a:xfrm rot="-2447187">
                <a:off x="3721240" y="3210099"/>
                <a:ext cx="805521" cy="430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74200" lIns="74200" spcFirstLastPara="1" rIns="74200" wrap="square" tIns="742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49">
                    <a:solidFill>
                      <a:srgbClr val="9D9F24"/>
                    </a:solidFill>
                  </a:rPr>
                  <a:t>linear regression</a:t>
                </a:r>
                <a:endParaRPr sz="892">
                  <a:solidFill>
                    <a:srgbClr val="9D9F24"/>
                  </a:solidFill>
                </a:endParaRPr>
              </a:p>
            </p:txBody>
          </p:sp>
        </p:grpSp>
        <p:pic>
          <p:nvPicPr>
            <p:cNvPr id="241" name="Google Shape;241;p32" title="Screenshot 2025-11-09 at 3.00.51 PM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503631" y="2965260"/>
              <a:ext cx="699728" cy="72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2"/>
            <p:cNvSpPr txBox="1"/>
            <p:nvPr/>
          </p:nvSpPr>
          <p:spPr>
            <a:xfrm rot="1338260">
              <a:off x="4760495" y="2750787"/>
              <a:ext cx="653710" cy="3498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200" lIns="74200" spcFirstLastPara="1" rIns="74200" wrap="square" tIns="742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49">
                  <a:solidFill>
                    <a:srgbClr val="9D9F24"/>
                  </a:solidFill>
                </a:rPr>
                <a:t>neural networks</a:t>
              </a:r>
              <a:endParaRPr sz="892">
                <a:solidFill>
                  <a:srgbClr val="9D9F24"/>
                </a:solidFill>
              </a:endParaRPr>
            </a:p>
          </p:txBody>
        </p:sp>
        <p:pic>
          <p:nvPicPr>
            <p:cNvPr id="243" name="Google Shape;243;p32" title="Screenshot 2025-11-09 at 3.03.08 PM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79333" y="2343098"/>
              <a:ext cx="865947" cy="57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2"/>
            <p:cNvSpPr txBox="1"/>
            <p:nvPr/>
          </p:nvSpPr>
          <p:spPr>
            <a:xfrm>
              <a:off x="4302183" y="2187983"/>
              <a:ext cx="653700" cy="2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4200" lIns="74200" spcFirstLastPara="1" rIns="74200" wrap="square" tIns="742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49">
                  <a:solidFill>
                    <a:srgbClr val="9D9F24"/>
                  </a:solidFill>
                </a:rPr>
                <a:t>tuning</a:t>
              </a:r>
              <a:endParaRPr sz="892">
                <a:solidFill>
                  <a:srgbClr val="9D9F24"/>
                </a:solidFill>
              </a:endParaRPr>
            </a:p>
          </p:txBody>
        </p:sp>
      </p:grpSp>
      <p:sp>
        <p:nvSpPr>
          <p:cNvPr id="245" name="Google Shape;245;p32"/>
          <p:cNvSpPr txBox="1"/>
          <p:nvPr/>
        </p:nvSpPr>
        <p:spPr>
          <a:xfrm>
            <a:off x="8352402" y="2478879"/>
            <a:ext cx="653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200" lIns="74200" spcFirstLastPara="1" rIns="74200" wrap="square" tIns="742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9">
                <a:solidFill>
                  <a:srgbClr val="1B91CA"/>
                </a:solidFill>
              </a:rPr>
              <a:t>target</a:t>
            </a:r>
            <a:endParaRPr sz="892">
              <a:solidFill>
                <a:srgbClr val="1B91CA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7705315" y="2478879"/>
            <a:ext cx="6537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74200" lIns="74200" spcFirstLastPara="1" rIns="74200" wrap="square" tIns="742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9">
                <a:solidFill>
                  <a:srgbClr val="BE86B3"/>
                </a:solidFill>
              </a:rPr>
              <a:t>labels</a:t>
            </a:r>
            <a:endParaRPr sz="892">
              <a:solidFill>
                <a:srgbClr val="BE86B3"/>
              </a:solidFill>
            </a:endParaRPr>
          </a:p>
        </p:txBody>
      </p:sp>
      <p:grpSp>
        <p:nvGrpSpPr>
          <p:cNvPr id="247" name="Google Shape;247;p32"/>
          <p:cNvGrpSpPr/>
          <p:nvPr/>
        </p:nvGrpSpPr>
        <p:grpSpPr>
          <a:xfrm>
            <a:off x="7429666" y="2415220"/>
            <a:ext cx="1541023" cy="916621"/>
            <a:chOff x="7429666" y="2415220"/>
            <a:chExt cx="1541023" cy="916621"/>
          </a:xfrm>
        </p:grpSpPr>
        <p:pic>
          <p:nvPicPr>
            <p:cNvPr id="248" name="Google Shape;248;p32" title="Screenshot 2025-11-09 at 3.05.32 PM.png"/>
            <p:cNvPicPr preferRelativeResize="0"/>
            <p:nvPr/>
          </p:nvPicPr>
          <p:blipFill rotWithShape="1">
            <a:blip r:embed="rId8">
              <a:alphaModFix/>
            </a:blip>
            <a:srcRect b="0" l="9107" r="0" t="0"/>
            <a:stretch/>
          </p:blipFill>
          <p:spPr>
            <a:xfrm>
              <a:off x="8437095" y="2760179"/>
              <a:ext cx="533593" cy="571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2" title="Screenshot 2025-11-09 at 3.05.41 PM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64527" y="2681235"/>
              <a:ext cx="595116" cy="624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2"/>
            <p:cNvSpPr/>
            <p:nvPr/>
          </p:nvSpPr>
          <p:spPr>
            <a:xfrm>
              <a:off x="8032728" y="2415220"/>
              <a:ext cx="636152" cy="122917"/>
            </a:xfrm>
            <a:custGeom>
              <a:rect b="b" l="l" r="r" t="t"/>
              <a:pathLst>
                <a:path extrusionOk="0" h="6058" w="31353">
                  <a:moveTo>
                    <a:pt x="0" y="6058"/>
                  </a:moveTo>
                  <a:cubicBezTo>
                    <a:pt x="454" y="5281"/>
                    <a:pt x="518" y="2365"/>
                    <a:pt x="2721" y="1393"/>
                  </a:cubicBezTo>
                  <a:cubicBezTo>
                    <a:pt x="4924" y="421"/>
                    <a:pt x="8747" y="357"/>
                    <a:pt x="13218" y="227"/>
                  </a:cubicBezTo>
                  <a:cubicBezTo>
                    <a:pt x="17689" y="97"/>
                    <a:pt x="26566" y="-357"/>
                    <a:pt x="29547" y="615"/>
                  </a:cubicBezTo>
                  <a:cubicBezTo>
                    <a:pt x="32528" y="1587"/>
                    <a:pt x="30843" y="5151"/>
                    <a:pt x="31102" y="6058"/>
                  </a:cubicBezTo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dot"/>
              <a:round/>
              <a:headEnd len="med" w="med" type="none"/>
              <a:tailEnd len="med" w="med" type="none"/>
            </a:ln>
          </p:spPr>
        </p:sp>
        <p:cxnSp>
          <p:nvCxnSpPr>
            <p:cNvPr id="251" name="Google Shape;251;p32"/>
            <p:cNvCxnSpPr>
              <a:endCxn id="252" idx="2"/>
            </p:cNvCxnSpPr>
            <p:nvPr/>
          </p:nvCxnSpPr>
          <p:spPr>
            <a:xfrm flipH="1">
              <a:off x="7429666" y="2867012"/>
              <a:ext cx="459300" cy="74400"/>
            </a:xfrm>
            <a:prstGeom prst="straightConnector1">
              <a:avLst/>
            </a:prstGeom>
            <a:noFill/>
            <a:ln cap="flat" cmpd="sng" w="28575">
              <a:solidFill>
                <a:srgbClr val="CD7AE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253" name="Google Shape;253;p32"/>
          <p:cNvGrpSpPr/>
          <p:nvPr/>
        </p:nvGrpSpPr>
        <p:grpSpPr>
          <a:xfrm>
            <a:off x="6634047" y="1907325"/>
            <a:ext cx="936019" cy="1728675"/>
            <a:chOff x="6575946" y="1907325"/>
            <a:chExt cx="993967" cy="1728675"/>
          </a:xfrm>
        </p:grpSpPr>
        <p:pic>
          <p:nvPicPr>
            <p:cNvPr id="252" name="Google Shape;252;p32" title="Screenshot 2025-11-09 at 2.44.14 PM.png"/>
            <p:cNvPicPr preferRelativeResize="0"/>
            <p:nvPr/>
          </p:nvPicPr>
          <p:blipFill rotWithShape="1">
            <a:blip r:embed="rId10">
              <a:alphaModFix/>
            </a:blip>
            <a:srcRect b="10110" l="0" r="0" t="9838"/>
            <a:stretch/>
          </p:blipFill>
          <p:spPr>
            <a:xfrm rot="-5400000">
              <a:off x="6303795" y="2518975"/>
              <a:ext cx="1389175" cy="84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32"/>
            <p:cNvSpPr txBox="1"/>
            <p:nvPr/>
          </p:nvSpPr>
          <p:spPr>
            <a:xfrm>
              <a:off x="6725113" y="1907325"/>
              <a:ext cx="844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model</a:t>
              </a:r>
              <a:endParaRPr sz="2100">
                <a:solidFill>
                  <a:schemeClr val="dk1"/>
                </a:solidFill>
              </a:endParaRPr>
            </a:p>
          </p:txBody>
        </p:sp>
      </p:grpSp>
      <p:grpSp>
        <p:nvGrpSpPr>
          <p:cNvPr id="255" name="Google Shape;255;p32"/>
          <p:cNvGrpSpPr/>
          <p:nvPr/>
        </p:nvGrpSpPr>
        <p:grpSpPr>
          <a:xfrm>
            <a:off x="93925" y="2127375"/>
            <a:ext cx="844800" cy="824799"/>
            <a:chOff x="93925" y="2127375"/>
            <a:chExt cx="844800" cy="824799"/>
          </a:xfrm>
        </p:grpSpPr>
        <p:grpSp>
          <p:nvGrpSpPr>
            <p:cNvPr id="256" name="Google Shape;256;p32"/>
            <p:cNvGrpSpPr/>
            <p:nvPr/>
          </p:nvGrpSpPr>
          <p:grpSpPr>
            <a:xfrm>
              <a:off x="166462" y="2685081"/>
              <a:ext cx="699744" cy="267093"/>
              <a:chOff x="1068725" y="1285900"/>
              <a:chExt cx="2093788" cy="799200"/>
            </a:xfrm>
          </p:grpSpPr>
          <p:sp>
            <p:nvSpPr>
              <p:cNvPr id="257" name="Google Shape;257;p32"/>
              <p:cNvSpPr/>
              <p:nvPr/>
            </p:nvSpPr>
            <p:spPr>
              <a:xfrm rot="5400000">
                <a:off x="755975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58" name="Google Shape;258;p32"/>
              <p:cNvSpPr/>
              <p:nvPr/>
            </p:nvSpPr>
            <p:spPr>
              <a:xfrm rot="5400000">
                <a:off x="969200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59" name="Google Shape;259;p32"/>
              <p:cNvSpPr/>
              <p:nvPr/>
            </p:nvSpPr>
            <p:spPr>
              <a:xfrm rot="5400000">
                <a:off x="1182425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0" name="Google Shape;260;p32"/>
              <p:cNvSpPr/>
              <p:nvPr/>
            </p:nvSpPr>
            <p:spPr>
              <a:xfrm rot="5400000">
                <a:off x="1395650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 rot="5400000">
                <a:off x="1608875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2" name="Google Shape;262;p32"/>
              <p:cNvSpPr/>
              <p:nvPr/>
            </p:nvSpPr>
            <p:spPr>
              <a:xfrm rot="5400000">
                <a:off x="1822100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3" name="Google Shape;263;p32"/>
              <p:cNvSpPr/>
              <p:nvPr/>
            </p:nvSpPr>
            <p:spPr>
              <a:xfrm rot="5400000">
                <a:off x="2035325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 rot="5400000">
                <a:off x="2248550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 rot="5400000">
                <a:off x="2461775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A9AA35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 rot="5400000">
                <a:off x="2676063" y="1598650"/>
                <a:ext cx="799200" cy="173700"/>
              </a:xfrm>
              <a:prstGeom prst="roundRect">
                <a:avLst>
                  <a:gd fmla="val 16667" name="adj"/>
                </a:avLst>
              </a:prstGeom>
              <a:solidFill>
                <a:srgbClr val="1B91CA"/>
              </a:solidFill>
              <a:ln>
                <a:noFill/>
              </a:ln>
            </p:spPr>
            <p:txBody>
              <a:bodyPr anchorCtr="0" anchor="ctr" bIns="30575" lIns="30575" spcFirstLastPara="1" rIns="30575" wrap="square" tIns="305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67"/>
              </a:p>
            </p:txBody>
          </p:sp>
        </p:grpSp>
        <p:sp>
          <p:nvSpPr>
            <p:cNvPr id="267" name="Google Shape;267;p32"/>
            <p:cNvSpPr txBox="1"/>
            <p:nvPr/>
          </p:nvSpPr>
          <p:spPr>
            <a:xfrm>
              <a:off x="93925" y="2127375"/>
              <a:ext cx="844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dk1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data</a:t>
              </a:r>
              <a:endParaRPr sz="2100">
                <a:solidFill>
                  <a:schemeClr val="dk1"/>
                </a:solidFill>
              </a:endParaRPr>
            </a:p>
          </p:txBody>
        </p:sp>
      </p:grpSp>
      <p:sp>
        <p:nvSpPr>
          <p:cNvPr id="268" name="Google Shape;268;p32"/>
          <p:cNvSpPr/>
          <p:nvPr/>
        </p:nvSpPr>
        <p:spPr>
          <a:xfrm>
            <a:off x="442382" y="3051900"/>
            <a:ext cx="442075" cy="244475"/>
          </a:xfrm>
          <a:custGeom>
            <a:rect b="b" l="l" r="r" t="t"/>
            <a:pathLst>
              <a:path extrusionOk="0" h="9779" w="17683">
                <a:moveTo>
                  <a:pt x="2133" y="0"/>
                </a:moveTo>
                <a:cubicBezTo>
                  <a:pt x="1939" y="1555"/>
                  <a:pt x="-1626" y="7969"/>
                  <a:pt x="966" y="9330"/>
                </a:cubicBezTo>
                <a:cubicBezTo>
                  <a:pt x="3558" y="10691"/>
                  <a:pt x="14898" y="8358"/>
                  <a:pt x="17684" y="81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69" name="Google Shape;269;p32"/>
          <p:cNvSpPr txBox="1"/>
          <p:nvPr/>
        </p:nvSpPr>
        <p:spPr>
          <a:xfrm>
            <a:off x="3697175" y="1976275"/>
            <a:ext cx="152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24161"/>
                </a:solidFill>
              </a:rPr>
              <a:t>learning algorithm</a:t>
            </a:r>
            <a:endParaRPr b="1" sz="1100">
              <a:solidFill>
                <a:srgbClr val="624161"/>
              </a:solidFill>
            </a:endParaRPr>
          </a:p>
        </p:txBody>
      </p:sp>
      <p:grpSp>
        <p:nvGrpSpPr>
          <p:cNvPr id="270" name="Google Shape;270;p32"/>
          <p:cNvGrpSpPr/>
          <p:nvPr/>
        </p:nvGrpSpPr>
        <p:grpSpPr>
          <a:xfrm>
            <a:off x="1106269" y="793500"/>
            <a:ext cx="7316275" cy="547766"/>
            <a:chOff x="1106269" y="793500"/>
            <a:chExt cx="7316275" cy="547766"/>
          </a:xfrm>
        </p:grpSpPr>
        <p:sp>
          <p:nvSpPr>
            <p:cNvPr id="271" name="Google Shape;271;p32"/>
            <p:cNvSpPr/>
            <p:nvPr/>
          </p:nvSpPr>
          <p:spPr>
            <a:xfrm>
              <a:off x="1106269" y="838291"/>
              <a:ext cx="7316275" cy="502975"/>
            </a:xfrm>
            <a:custGeom>
              <a:rect b="b" l="l" r="r" t="t"/>
              <a:pathLst>
                <a:path extrusionOk="0" h="20119" w="292651">
                  <a:moveTo>
                    <a:pt x="292429" y="20119"/>
                  </a:moveTo>
                  <a:cubicBezTo>
                    <a:pt x="290161" y="17203"/>
                    <a:pt x="299037" y="5734"/>
                    <a:pt x="278821" y="2624"/>
                  </a:cubicBezTo>
                  <a:cubicBezTo>
                    <a:pt x="258605" y="-486"/>
                    <a:pt x="208389" y="1847"/>
                    <a:pt x="171131" y="1458"/>
                  </a:cubicBezTo>
                  <a:cubicBezTo>
                    <a:pt x="133874" y="1069"/>
                    <a:pt x="83138" y="226"/>
                    <a:pt x="55276" y="291"/>
                  </a:cubicBezTo>
                  <a:cubicBezTo>
                    <a:pt x="27414" y="356"/>
                    <a:pt x="12575" y="-1004"/>
                    <a:pt x="3957" y="1847"/>
                  </a:cubicBezTo>
                  <a:cubicBezTo>
                    <a:pt x="-4661" y="4698"/>
                    <a:pt x="3633" y="14806"/>
                    <a:pt x="3568" y="1739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stealth"/>
            </a:ln>
          </p:spPr>
        </p:sp>
        <p:sp>
          <p:nvSpPr>
            <p:cNvPr id="272" name="Google Shape;272;p32"/>
            <p:cNvSpPr txBox="1"/>
            <p:nvPr/>
          </p:nvSpPr>
          <p:spPr>
            <a:xfrm>
              <a:off x="3358425" y="793500"/>
              <a:ext cx="3000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iterative process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/>
        </p:nvSpPr>
        <p:spPr>
          <a:xfrm>
            <a:off x="1912925" y="821200"/>
            <a:ext cx="1644600" cy="357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Data cleaning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feature engineering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one-hot encoding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standardization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transformation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class balancing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hash/embeddings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deal with missingness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2210275" y="3076550"/>
            <a:ext cx="1153200" cy="1074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D9F24"/>
                </a:solidFill>
              </a:rPr>
              <a:t>1. exclude outliers from feature 3</a:t>
            </a:r>
            <a:endParaRPr sz="700">
              <a:solidFill>
                <a:srgbClr val="9D9F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9D9F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D9F24"/>
                </a:solidFill>
              </a:rPr>
              <a:t>2. refactor feature 2 </a:t>
            </a:r>
            <a:endParaRPr sz="700">
              <a:solidFill>
                <a:srgbClr val="9D9F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rgbClr val="9D9F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D9F24"/>
                </a:solidFill>
              </a:rPr>
              <a:t>3. balance feature 1</a:t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293850" y="103550"/>
            <a:ext cx="85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5 step</a:t>
            </a:r>
            <a:r>
              <a:rPr lang="en" sz="3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r>
              <a:rPr lang="en"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Workflow</a:t>
            </a:r>
            <a:r>
              <a:rPr lang="en" sz="30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rgbClr val="D9D9D9"/>
                </a:solidFill>
                <a:latin typeface="Staatliches"/>
                <a:ea typeface="Staatliches"/>
                <a:cs typeface="Staatliches"/>
                <a:sym typeface="Staatliches"/>
              </a:rPr>
              <a:t>or</a:t>
            </a:r>
            <a:r>
              <a:rPr lang="en"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3000">
                <a:solidFill>
                  <a:srgbClr val="A9AA35"/>
                </a:solidFill>
                <a:latin typeface="Staatliches"/>
                <a:ea typeface="Staatliches"/>
                <a:cs typeface="Staatliches"/>
                <a:sym typeface="Staatliches"/>
              </a:rPr>
              <a:t>Baking the Cake</a:t>
            </a:r>
            <a:endParaRPr sz="3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293850" y="821200"/>
            <a:ext cx="1557300" cy="357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exploring data</a:t>
            </a: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n" sz="2400">
                <a:solidFill>
                  <a:schemeClr val="dk2"/>
                </a:solidFill>
              </a:rPr>
              <a:t>(</a:t>
            </a:r>
            <a:r>
              <a:rPr lang="en" sz="24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EDA</a:t>
            </a:r>
            <a:r>
              <a:rPr lang="en" sz="2400">
                <a:solidFill>
                  <a:schemeClr val="dk2"/>
                </a:solidFill>
              </a:rPr>
              <a:t>)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statistical tests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distributions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missingness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outliers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correlations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visualizations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3616025" y="831525"/>
            <a:ext cx="1876500" cy="357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Model selection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24161"/>
                </a:solidFill>
              </a:rPr>
              <a:t>learning algorithm</a:t>
            </a:r>
            <a:endParaRPr b="1" sz="1100">
              <a:solidFill>
                <a:srgbClr val="62416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hyperparameter tuning selection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training set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5554575" y="831350"/>
            <a:ext cx="1557300" cy="357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Model training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cross-fold validation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run models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dev set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191350" y="831350"/>
            <a:ext cx="1644600" cy="357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Model evaluation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test set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accuracy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precision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recall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F1-score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confusion matrix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ROC or AUC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MSE or RMSE or MAE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293900" y="4406875"/>
            <a:ext cx="15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A9AA35"/>
                </a:solidFill>
              </a:rPr>
              <a:t>Ingredients</a:t>
            </a:r>
            <a:endParaRPr>
              <a:solidFill>
                <a:srgbClr val="A9AA35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1887725" y="4406875"/>
            <a:ext cx="16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A9AA35"/>
                </a:solidFill>
              </a:rPr>
              <a:t>Recipe</a:t>
            </a:r>
            <a:endParaRPr>
              <a:solidFill>
                <a:srgbClr val="A9AA35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3616100" y="4406875"/>
            <a:ext cx="18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A9AA35"/>
                </a:solidFill>
              </a:rPr>
              <a:t>Kitchen Gadget</a:t>
            </a:r>
            <a:endParaRPr>
              <a:solidFill>
                <a:srgbClr val="A9AA35"/>
              </a:solidFill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5554525" y="4406875"/>
            <a:ext cx="15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A9AA35"/>
                </a:solidFill>
              </a:rPr>
              <a:t>Bake</a:t>
            </a:r>
            <a:endParaRPr>
              <a:solidFill>
                <a:srgbClr val="A9AA35"/>
              </a:solidFill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7191350" y="4406875"/>
            <a:ext cx="164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A9AA35"/>
                </a:solidFill>
              </a:rPr>
              <a:t>Taste Test</a:t>
            </a:r>
            <a:endParaRPr>
              <a:solidFill>
                <a:srgbClr val="A9AA35"/>
              </a:solidFill>
            </a:endParaRPr>
          </a:p>
        </p:txBody>
      </p:sp>
      <p:grpSp>
        <p:nvGrpSpPr>
          <p:cNvPr id="289" name="Google Shape;289;p33"/>
          <p:cNvGrpSpPr/>
          <p:nvPr/>
        </p:nvGrpSpPr>
        <p:grpSpPr>
          <a:xfrm>
            <a:off x="358314" y="2944400"/>
            <a:ext cx="1496100" cy="1339225"/>
            <a:chOff x="461614" y="3127775"/>
            <a:chExt cx="1496100" cy="1339225"/>
          </a:xfrm>
        </p:grpSpPr>
        <p:pic>
          <p:nvPicPr>
            <p:cNvPr id="290" name="Google Shape;290;p33" title="Screenshot 2025-11-09 at 2.53.08 P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625" y="3127775"/>
              <a:ext cx="1411475" cy="133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764613" y="3336475"/>
              <a:ext cx="805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D9F24"/>
                  </a:solidFill>
                </a:rPr>
                <a:t>feature 1</a:t>
              </a:r>
              <a:endParaRPr sz="1100">
                <a:solidFill>
                  <a:srgbClr val="9D9F24"/>
                </a:solidFill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 rot="-1188704">
              <a:off x="1123876" y="3929748"/>
              <a:ext cx="805475" cy="307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D9F24"/>
                  </a:solidFill>
                </a:rPr>
                <a:t>feature 3</a:t>
              </a:r>
              <a:endParaRPr sz="1100">
                <a:solidFill>
                  <a:srgbClr val="9D9F24"/>
                </a:solidFill>
              </a:endParaRPr>
            </a:p>
          </p:txBody>
        </p:sp>
        <p:sp>
          <p:nvSpPr>
            <p:cNvPr id="293" name="Google Shape;293;p33"/>
            <p:cNvSpPr txBox="1"/>
            <p:nvPr/>
          </p:nvSpPr>
          <p:spPr>
            <a:xfrm rot="-1188704">
              <a:off x="489976" y="3971748"/>
              <a:ext cx="805475" cy="307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D9F24"/>
                  </a:solidFill>
                </a:rPr>
                <a:t>feature 2</a:t>
              </a:r>
              <a:endParaRPr sz="1100">
                <a:solidFill>
                  <a:srgbClr val="9D9F24"/>
                </a:solidFill>
              </a:endParaRPr>
            </a:p>
          </p:txBody>
        </p:sp>
      </p:grpSp>
      <p:grpSp>
        <p:nvGrpSpPr>
          <p:cNvPr id="294" name="Google Shape;294;p33"/>
          <p:cNvGrpSpPr/>
          <p:nvPr/>
        </p:nvGrpSpPr>
        <p:grpSpPr>
          <a:xfrm>
            <a:off x="3526088" y="3261977"/>
            <a:ext cx="1001700" cy="966734"/>
            <a:chOff x="3678350" y="2999277"/>
            <a:chExt cx="1001700" cy="966734"/>
          </a:xfrm>
        </p:grpSpPr>
        <p:pic>
          <p:nvPicPr>
            <p:cNvPr id="295" name="Google Shape;295;p33" title="Screenshot 2025-11-09 at 2.59.32 PM.png"/>
            <p:cNvPicPr preferRelativeResize="0"/>
            <p:nvPr/>
          </p:nvPicPr>
          <p:blipFill rotWithShape="1">
            <a:blip r:embed="rId4">
              <a:alphaModFix/>
            </a:blip>
            <a:srcRect b="0" l="0" r="7757" t="7002"/>
            <a:stretch/>
          </p:blipFill>
          <p:spPr>
            <a:xfrm>
              <a:off x="3817850" y="3212450"/>
              <a:ext cx="862200" cy="753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3"/>
            <p:cNvSpPr txBox="1"/>
            <p:nvPr/>
          </p:nvSpPr>
          <p:spPr>
            <a:xfrm rot="-2447187">
              <a:off x="3721240" y="3210099"/>
              <a:ext cx="805521" cy="4309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9D9F24"/>
                  </a:solidFill>
                </a:rPr>
                <a:t>linear regression</a:t>
              </a:r>
              <a:endParaRPr sz="1100">
                <a:solidFill>
                  <a:srgbClr val="9D9F24"/>
                </a:solidFill>
              </a:endParaRPr>
            </a:p>
          </p:txBody>
        </p:sp>
      </p:grpSp>
      <p:pic>
        <p:nvPicPr>
          <p:cNvPr id="297" name="Google Shape;297;p33" title="Screenshot 2025-11-09 at 3.00.5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553600" y="3490628"/>
            <a:ext cx="862200" cy="8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 rot="1338281">
            <a:off x="4870051" y="3226323"/>
            <a:ext cx="805466" cy="4309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D9F24"/>
                </a:solidFill>
              </a:rPr>
              <a:t>neural networks</a:t>
            </a:r>
            <a:endParaRPr sz="1100">
              <a:solidFill>
                <a:srgbClr val="9D9F24"/>
              </a:solidFill>
            </a:endParaRPr>
          </a:p>
        </p:txBody>
      </p:sp>
      <p:pic>
        <p:nvPicPr>
          <p:cNvPr id="299" name="Google Shape;299;p33" title="Screenshot 2025-11-09 at 3.02.08 PM.png"/>
          <p:cNvPicPr preferRelativeResize="0"/>
          <p:nvPr/>
        </p:nvPicPr>
        <p:blipFill rotWithShape="1">
          <a:blip r:embed="rId6">
            <a:alphaModFix/>
          </a:blip>
          <a:srcRect b="0" l="12591" r="6951" t="0"/>
          <a:stretch/>
        </p:blipFill>
        <p:spPr>
          <a:xfrm>
            <a:off x="5763363" y="2821250"/>
            <a:ext cx="1080423" cy="1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 title="Screenshot 2025-11-09 at 3.03.0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7563" y="2724000"/>
            <a:ext cx="1067018" cy="7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4305376" y="2532868"/>
            <a:ext cx="8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D9F24"/>
                </a:solidFill>
              </a:rPr>
              <a:t>tuning</a:t>
            </a:r>
            <a:endParaRPr sz="1100">
              <a:solidFill>
                <a:srgbClr val="9D9F24"/>
              </a:solidFill>
            </a:endParaRPr>
          </a:p>
        </p:txBody>
      </p:sp>
      <p:pic>
        <p:nvPicPr>
          <p:cNvPr id="302" name="Google Shape;302;p33" title="Screenshot 2025-11-09 at 3.05.32 PM.png"/>
          <p:cNvPicPr preferRelativeResize="0"/>
          <p:nvPr/>
        </p:nvPicPr>
        <p:blipFill rotWithShape="1">
          <a:blip r:embed="rId8">
            <a:alphaModFix/>
          </a:blip>
          <a:srcRect b="0" l="9107" r="0" t="0"/>
          <a:stretch/>
        </p:blipFill>
        <p:spPr>
          <a:xfrm>
            <a:off x="8079384" y="3636500"/>
            <a:ext cx="657490" cy="7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 title="Screenshot 2025-11-09 at 3.05.41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0649" y="3539225"/>
            <a:ext cx="733301" cy="7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7975026" y="3289883"/>
            <a:ext cx="8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B91CA"/>
                </a:solidFill>
              </a:rPr>
              <a:t>target</a:t>
            </a:r>
            <a:endParaRPr sz="1100">
              <a:solidFill>
                <a:srgbClr val="1B91CA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7177689" y="3289883"/>
            <a:ext cx="8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E86B3"/>
                </a:solidFill>
              </a:rPr>
              <a:t>labels</a:t>
            </a:r>
            <a:endParaRPr sz="1100">
              <a:solidFill>
                <a:srgbClr val="BE86B3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7581125" y="3211442"/>
            <a:ext cx="783825" cy="151450"/>
          </a:xfrm>
          <a:custGeom>
            <a:rect b="b" l="l" r="r" t="t"/>
            <a:pathLst>
              <a:path extrusionOk="0" h="6058" w="31353">
                <a:moveTo>
                  <a:pt x="0" y="6058"/>
                </a:moveTo>
                <a:cubicBezTo>
                  <a:pt x="454" y="5281"/>
                  <a:pt x="518" y="2365"/>
                  <a:pt x="2721" y="1393"/>
                </a:cubicBezTo>
                <a:cubicBezTo>
                  <a:pt x="4924" y="421"/>
                  <a:pt x="8747" y="357"/>
                  <a:pt x="13218" y="227"/>
                </a:cubicBezTo>
                <a:cubicBezTo>
                  <a:pt x="17689" y="97"/>
                  <a:pt x="26566" y="-357"/>
                  <a:pt x="29547" y="615"/>
                </a:cubicBezTo>
                <a:cubicBezTo>
                  <a:pt x="32528" y="1587"/>
                  <a:pt x="30843" y="5151"/>
                  <a:pt x="31102" y="60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